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64aa330dad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64aa330dad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64aa330dad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64aa330dad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64aa330dad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64aa330dad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64aa330dad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64aa330dad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64aa330dad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64aa330dad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64aa330dad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64aa330dad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64aa330dad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64aa330dad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64aa330dad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64aa330dad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64aa330dad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64aa330dad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64aa330dad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64aa330dad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264aa330dad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264aa330dad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64aa330dad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64aa330dad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64aa330dad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64aa330dad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64aa330dad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64aa330dad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64aa330dad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64aa330dad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64aa330dad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64aa330dad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af0971da1e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af0971da1e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af0971da1e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af0971da1e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af0971da1e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af0971da1e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af0971da1e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af0971da1e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af0971da1e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af0971da1e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af0971da1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af0971da1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af0971da1e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af0971da1e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af0971da1e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af0971da1e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af0971da1e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af0971da1e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af0971da1e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af0971da1e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af0971da1e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af0971da1e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af0971da1e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af0971da1e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64aa330dad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64aa330da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64aa330dad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64aa330dad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64aa330dad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64aa330dad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7.jpg"/><Relationship Id="rId6" Type="http://schemas.openxmlformats.org/officeDocument/2006/relationships/image" Target="../media/image3.png"/><Relationship Id="rId7"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1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3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9.png"/><Relationship Id="rId4" Type="http://schemas.openxmlformats.org/officeDocument/2006/relationships/image" Target="../media/image13.png"/><Relationship Id="rId10" Type="http://schemas.openxmlformats.org/officeDocument/2006/relationships/image" Target="../media/image29.png"/><Relationship Id="rId9" Type="http://schemas.openxmlformats.org/officeDocument/2006/relationships/image" Target="../media/image28.png"/><Relationship Id="rId5" Type="http://schemas.openxmlformats.org/officeDocument/2006/relationships/image" Target="../media/image17.png"/><Relationship Id="rId6" Type="http://schemas.openxmlformats.org/officeDocument/2006/relationships/image" Target="../media/image23.png"/><Relationship Id="rId7" Type="http://schemas.openxmlformats.org/officeDocument/2006/relationships/image" Target="../media/image19.png"/><Relationship Id="rId8"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2.jpg"/><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2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592175"/>
            <a:ext cx="8520600" cy="939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sz="4400">
                <a:solidFill>
                  <a:srgbClr val="38761D"/>
                </a:solidFill>
              </a:rPr>
              <a:t>2024 Colorado Literacy Project</a:t>
            </a:r>
            <a:endParaRPr b="1" sz="4400">
              <a:solidFill>
                <a:srgbClr val="38761D"/>
              </a:solidFill>
            </a:endParaRPr>
          </a:p>
        </p:txBody>
      </p:sp>
      <p:sp>
        <p:nvSpPr>
          <p:cNvPr id="55" name="Google Shape;55;p13"/>
          <p:cNvSpPr txBox="1"/>
          <p:nvPr>
            <p:ph idx="1" type="subTitle"/>
          </p:nvPr>
        </p:nvSpPr>
        <p:spPr>
          <a:xfrm>
            <a:off x="358150" y="1593475"/>
            <a:ext cx="8520600" cy="1232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3100"/>
              <a:t>Seed, Sprout, Spice!</a:t>
            </a:r>
            <a:r>
              <a:rPr lang="en" sz="3100"/>
              <a:t> </a:t>
            </a:r>
            <a:endParaRPr sz="3100"/>
          </a:p>
          <a:p>
            <a:pPr indent="0" lvl="0" marL="0" rtl="0" algn="ctr">
              <a:spcBef>
                <a:spcPts val="0"/>
              </a:spcBef>
              <a:spcAft>
                <a:spcPts val="0"/>
              </a:spcAft>
              <a:buNone/>
            </a:pPr>
            <a:r>
              <a:rPr lang="en" sz="3100"/>
              <a:t>All About Pueblo Chiles</a:t>
            </a:r>
            <a:endParaRPr sz="3100"/>
          </a:p>
        </p:txBody>
      </p:sp>
      <p:pic>
        <p:nvPicPr>
          <p:cNvPr id="56" name="Google Shape;56;p13"/>
          <p:cNvPicPr preferRelativeResize="0"/>
          <p:nvPr/>
        </p:nvPicPr>
        <p:blipFill>
          <a:blip r:embed="rId3">
            <a:alphaModFix/>
          </a:blip>
          <a:stretch>
            <a:fillRect/>
          </a:stretch>
        </p:blipFill>
        <p:spPr>
          <a:xfrm>
            <a:off x="152400" y="3130375"/>
            <a:ext cx="5739105" cy="1860726"/>
          </a:xfrm>
          <a:prstGeom prst="rect">
            <a:avLst/>
          </a:prstGeom>
          <a:noFill/>
          <a:ln>
            <a:noFill/>
          </a:ln>
        </p:spPr>
      </p:pic>
      <p:pic>
        <p:nvPicPr>
          <p:cNvPr id="57" name="Google Shape;57;p13"/>
          <p:cNvPicPr preferRelativeResize="0"/>
          <p:nvPr/>
        </p:nvPicPr>
        <p:blipFill>
          <a:blip r:embed="rId4">
            <a:alphaModFix/>
          </a:blip>
          <a:stretch>
            <a:fillRect/>
          </a:stretch>
        </p:blipFill>
        <p:spPr>
          <a:xfrm>
            <a:off x="6043899" y="2911550"/>
            <a:ext cx="2114652" cy="20795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22"/>
          <p:cNvPicPr preferRelativeResize="0"/>
          <p:nvPr/>
        </p:nvPicPr>
        <p:blipFill>
          <a:blip r:embed="rId3">
            <a:alphaModFix/>
          </a:blip>
          <a:stretch>
            <a:fillRect/>
          </a:stretch>
        </p:blipFill>
        <p:spPr>
          <a:xfrm>
            <a:off x="2111813" y="152400"/>
            <a:ext cx="4920387" cy="4838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23"/>
          <p:cNvPicPr preferRelativeResize="0"/>
          <p:nvPr/>
        </p:nvPicPr>
        <p:blipFill>
          <a:blip r:embed="rId3">
            <a:alphaModFix/>
          </a:blip>
          <a:stretch>
            <a:fillRect/>
          </a:stretch>
        </p:blipFill>
        <p:spPr>
          <a:xfrm>
            <a:off x="152400" y="152400"/>
            <a:ext cx="8839204" cy="447139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24"/>
          <p:cNvPicPr preferRelativeResize="0"/>
          <p:nvPr/>
        </p:nvPicPr>
        <p:blipFill>
          <a:blip r:embed="rId3">
            <a:alphaModFix/>
          </a:blip>
          <a:stretch>
            <a:fillRect/>
          </a:stretch>
        </p:blipFill>
        <p:spPr>
          <a:xfrm>
            <a:off x="152400" y="152400"/>
            <a:ext cx="8839204" cy="447139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25"/>
          <p:cNvPicPr preferRelativeResize="0"/>
          <p:nvPr/>
        </p:nvPicPr>
        <p:blipFill rotWithShape="1">
          <a:blip r:embed="rId3">
            <a:alphaModFix/>
          </a:blip>
          <a:srcRect b="0" l="0" r="0" t="0"/>
          <a:stretch/>
        </p:blipFill>
        <p:spPr>
          <a:xfrm>
            <a:off x="152400" y="152400"/>
            <a:ext cx="8839204" cy="447139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26"/>
          <p:cNvPicPr preferRelativeResize="0"/>
          <p:nvPr/>
        </p:nvPicPr>
        <p:blipFill>
          <a:blip r:embed="rId3">
            <a:alphaModFix/>
          </a:blip>
          <a:stretch>
            <a:fillRect/>
          </a:stretch>
        </p:blipFill>
        <p:spPr>
          <a:xfrm>
            <a:off x="152400" y="152400"/>
            <a:ext cx="8839204" cy="447139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27"/>
          <p:cNvPicPr preferRelativeResize="0"/>
          <p:nvPr/>
        </p:nvPicPr>
        <p:blipFill>
          <a:blip r:embed="rId3">
            <a:alphaModFix/>
          </a:blip>
          <a:stretch>
            <a:fillRect/>
          </a:stretch>
        </p:blipFill>
        <p:spPr>
          <a:xfrm>
            <a:off x="152400" y="152400"/>
            <a:ext cx="8839204" cy="446707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28"/>
          <p:cNvPicPr preferRelativeResize="0"/>
          <p:nvPr/>
        </p:nvPicPr>
        <p:blipFill>
          <a:blip r:embed="rId3">
            <a:alphaModFix/>
          </a:blip>
          <a:stretch>
            <a:fillRect/>
          </a:stretch>
        </p:blipFill>
        <p:spPr>
          <a:xfrm>
            <a:off x="152400" y="152400"/>
            <a:ext cx="8839204" cy="447139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29"/>
          <p:cNvPicPr preferRelativeResize="0"/>
          <p:nvPr/>
        </p:nvPicPr>
        <p:blipFill>
          <a:blip r:embed="rId3">
            <a:alphaModFix/>
          </a:blip>
          <a:stretch>
            <a:fillRect/>
          </a:stretch>
        </p:blipFill>
        <p:spPr>
          <a:xfrm>
            <a:off x="152400" y="152400"/>
            <a:ext cx="8839200" cy="446654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30"/>
          <p:cNvPicPr preferRelativeResize="0"/>
          <p:nvPr/>
        </p:nvPicPr>
        <p:blipFill>
          <a:blip r:embed="rId3">
            <a:alphaModFix/>
          </a:blip>
          <a:stretch>
            <a:fillRect/>
          </a:stretch>
        </p:blipFill>
        <p:spPr>
          <a:xfrm>
            <a:off x="152400" y="152400"/>
            <a:ext cx="8839204" cy="447139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31"/>
          <p:cNvPicPr preferRelativeResize="0"/>
          <p:nvPr/>
        </p:nvPicPr>
        <p:blipFill>
          <a:blip r:embed="rId3">
            <a:alphaModFix/>
          </a:blip>
          <a:stretch>
            <a:fillRect/>
          </a:stretch>
        </p:blipFill>
        <p:spPr>
          <a:xfrm>
            <a:off x="152400" y="152400"/>
            <a:ext cx="8839204" cy="447139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title"/>
          </p:nvPr>
        </p:nvSpPr>
        <p:spPr>
          <a:xfrm>
            <a:off x="311700" y="259675"/>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rgbClr val="38761D"/>
                </a:solidFill>
              </a:rPr>
              <a:t>This program was made possible by:</a:t>
            </a:r>
            <a:endParaRPr b="1">
              <a:solidFill>
                <a:srgbClr val="38761D"/>
              </a:solidFill>
            </a:endParaRPr>
          </a:p>
        </p:txBody>
      </p:sp>
      <p:pic>
        <p:nvPicPr>
          <p:cNvPr id="63" name="Google Shape;63;p14"/>
          <p:cNvPicPr preferRelativeResize="0"/>
          <p:nvPr/>
        </p:nvPicPr>
        <p:blipFill>
          <a:blip r:embed="rId3">
            <a:alphaModFix/>
          </a:blip>
          <a:stretch>
            <a:fillRect/>
          </a:stretch>
        </p:blipFill>
        <p:spPr>
          <a:xfrm>
            <a:off x="265200" y="1101475"/>
            <a:ext cx="3738675" cy="1212150"/>
          </a:xfrm>
          <a:prstGeom prst="rect">
            <a:avLst/>
          </a:prstGeom>
          <a:noFill/>
          <a:ln>
            <a:noFill/>
          </a:ln>
        </p:spPr>
      </p:pic>
      <p:pic>
        <p:nvPicPr>
          <p:cNvPr id="64" name="Google Shape;64;p14"/>
          <p:cNvPicPr preferRelativeResize="0"/>
          <p:nvPr/>
        </p:nvPicPr>
        <p:blipFill>
          <a:blip r:embed="rId4">
            <a:alphaModFix/>
          </a:blip>
          <a:stretch>
            <a:fillRect/>
          </a:stretch>
        </p:blipFill>
        <p:spPr>
          <a:xfrm>
            <a:off x="7299075" y="1198175"/>
            <a:ext cx="1679049" cy="1679049"/>
          </a:xfrm>
          <a:prstGeom prst="rect">
            <a:avLst/>
          </a:prstGeom>
          <a:noFill/>
          <a:ln>
            <a:noFill/>
          </a:ln>
        </p:spPr>
      </p:pic>
      <p:pic>
        <p:nvPicPr>
          <p:cNvPr id="65" name="Google Shape;65;p14"/>
          <p:cNvPicPr preferRelativeResize="0"/>
          <p:nvPr/>
        </p:nvPicPr>
        <p:blipFill>
          <a:blip r:embed="rId5">
            <a:alphaModFix/>
          </a:blip>
          <a:stretch>
            <a:fillRect/>
          </a:stretch>
        </p:blipFill>
        <p:spPr>
          <a:xfrm>
            <a:off x="361538" y="4030800"/>
            <a:ext cx="3957427" cy="794200"/>
          </a:xfrm>
          <a:prstGeom prst="rect">
            <a:avLst/>
          </a:prstGeom>
          <a:noFill/>
          <a:ln>
            <a:noFill/>
          </a:ln>
        </p:spPr>
      </p:pic>
      <p:pic>
        <p:nvPicPr>
          <p:cNvPr id="66" name="Google Shape;66;p14"/>
          <p:cNvPicPr preferRelativeResize="0"/>
          <p:nvPr/>
        </p:nvPicPr>
        <p:blipFill>
          <a:blip r:embed="rId6">
            <a:alphaModFix/>
          </a:blip>
          <a:stretch>
            <a:fillRect/>
          </a:stretch>
        </p:blipFill>
        <p:spPr>
          <a:xfrm>
            <a:off x="4407175" y="1230425"/>
            <a:ext cx="2488601" cy="1701025"/>
          </a:xfrm>
          <a:prstGeom prst="rect">
            <a:avLst/>
          </a:prstGeom>
          <a:noFill/>
          <a:ln>
            <a:noFill/>
          </a:ln>
        </p:spPr>
      </p:pic>
      <p:sp>
        <p:nvSpPr>
          <p:cNvPr id="67" name="Google Shape;67;p14"/>
          <p:cNvSpPr txBox="1"/>
          <p:nvPr/>
        </p:nvSpPr>
        <p:spPr>
          <a:xfrm>
            <a:off x="4407175" y="3037625"/>
            <a:ext cx="2488500" cy="79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2"/>
                </a:solidFill>
              </a:rPr>
              <a:t>Specialty Crop Block Grant Program</a:t>
            </a:r>
            <a:endParaRPr b="1" sz="1800">
              <a:solidFill>
                <a:schemeClr val="dk2"/>
              </a:solidFill>
            </a:endParaRPr>
          </a:p>
        </p:txBody>
      </p:sp>
      <p:pic>
        <p:nvPicPr>
          <p:cNvPr id="68" name="Google Shape;68;p14"/>
          <p:cNvPicPr preferRelativeResize="0"/>
          <p:nvPr/>
        </p:nvPicPr>
        <p:blipFill>
          <a:blip r:embed="rId7">
            <a:alphaModFix/>
          </a:blip>
          <a:stretch>
            <a:fillRect/>
          </a:stretch>
        </p:blipFill>
        <p:spPr>
          <a:xfrm>
            <a:off x="918450" y="2647950"/>
            <a:ext cx="2362126" cy="1353101"/>
          </a:xfrm>
          <a:prstGeom prst="rect">
            <a:avLst/>
          </a:prstGeom>
          <a:noFill/>
          <a:ln>
            <a:noFill/>
          </a:ln>
        </p:spPr>
      </p:pic>
      <p:sp>
        <p:nvSpPr>
          <p:cNvPr id="69" name="Google Shape;69;p14"/>
          <p:cNvSpPr txBox="1"/>
          <p:nvPr/>
        </p:nvSpPr>
        <p:spPr>
          <a:xfrm>
            <a:off x="5720850" y="4030850"/>
            <a:ext cx="2669100" cy="79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2"/>
                </a:solidFill>
              </a:rPr>
              <a:t>And various individual sponsors and donors.</a:t>
            </a:r>
            <a:endParaRPr b="1" sz="1800">
              <a:solidFill>
                <a:schemeClr val="dk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32"/>
          <p:cNvPicPr preferRelativeResize="0"/>
          <p:nvPr/>
        </p:nvPicPr>
        <p:blipFill>
          <a:blip r:embed="rId3">
            <a:alphaModFix/>
          </a:blip>
          <a:stretch>
            <a:fillRect/>
          </a:stretch>
        </p:blipFill>
        <p:spPr>
          <a:xfrm>
            <a:off x="152400" y="152400"/>
            <a:ext cx="8839204" cy="447139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33"/>
          <p:cNvPicPr preferRelativeResize="0"/>
          <p:nvPr/>
        </p:nvPicPr>
        <p:blipFill>
          <a:blip r:embed="rId3">
            <a:alphaModFix/>
          </a:blip>
          <a:stretch>
            <a:fillRect/>
          </a:stretch>
        </p:blipFill>
        <p:spPr>
          <a:xfrm>
            <a:off x="152400" y="152400"/>
            <a:ext cx="8839204" cy="447139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34"/>
          <p:cNvPicPr preferRelativeResize="0"/>
          <p:nvPr/>
        </p:nvPicPr>
        <p:blipFill>
          <a:blip r:embed="rId3">
            <a:alphaModFix/>
          </a:blip>
          <a:stretch>
            <a:fillRect/>
          </a:stretch>
        </p:blipFill>
        <p:spPr>
          <a:xfrm>
            <a:off x="152400" y="152400"/>
            <a:ext cx="8839204" cy="447139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35"/>
          <p:cNvPicPr preferRelativeResize="0"/>
          <p:nvPr/>
        </p:nvPicPr>
        <p:blipFill>
          <a:blip r:embed="rId3">
            <a:alphaModFix/>
          </a:blip>
          <a:stretch>
            <a:fillRect/>
          </a:stretch>
        </p:blipFill>
        <p:spPr>
          <a:xfrm>
            <a:off x="152400" y="152400"/>
            <a:ext cx="8839204" cy="447139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36"/>
          <p:cNvPicPr preferRelativeResize="0"/>
          <p:nvPr/>
        </p:nvPicPr>
        <p:blipFill>
          <a:blip r:embed="rId3">
            <a:alphaModFix/>
          </a:blip>
          <a:stretch>
            <a:fillRect/>
          </a:stretch>
        </p:blipFill>
        <p:spPr>
          <a:xfrm>
            <a:off x="2111813" y="152400"/>
            <a:ext cx="4920387" cy="4838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37"/>
          <p:cNvPicPr preferRelativeResize="0"/>
          <p:nvPr/>
        </p:nvPicPr>
        <p:blipFill>
          <a:blip r:embed="rId3">
            <a:alphaModFix/>
          </a:blip>
          <a:stretch>
            <a:fillRect/>
          </a:stretch>
        </p:blipFill>
        <p:spPr>
          <a:xfrm>
            <a:off x="6209179" y="2645394"/>
            <a:ext cx="1694744" cy="2447708"/>
          </a:xfrm>
          <a:prstGeom prst="rect">
            <a:avLst/>
          </a:prstGeom>
          <a:noFill/>
          <a:ln>
            <a:noFill/>
          </a:ln>
        </p:spPr>
      </p:pic>
      <p:pic>
        <p:nvPicPr>
          <p:cNvPr id="220" name="Google Shape;220;p37"/>
          <p:cNvPicPr preferRelativeResize="0"/>
          <p:nvPr/>
        </p:nvPicPr>
        <p:blipFill>
          <a:blip r:embed="rId4">
            <a:alphaModFix/>
          </a:blip>
          <a:stretch>
            <a:fillRect/>
          </a:stretch>
        </p:blipFill>
        <p:spPr>
          <a:xfrm>
            <a:off x="4402054" y="2645377"/>
            <a:ext cx="1694744" cy="2447708"/>
          </a:xfrm>
          <a:prstGeom prst="rect">
            <a:avLst/>
          </a:prstGeom>
          <a:noFill/>
          <a:ln>
            <a:noFill/>
          </a:ln>
        </p:spPr>
      </p:pic>
      <p:pic>
        <p:nvPicPr>
          <p:cNvPr id="221" name="Google Shape;221;p37"/>
          <p:cNvPicPr preferRelativeResize="0"/>
          <p:nvPr/>
        </p:nvPicPr>
        <p:blipFill>
          <a:blip r:embed="rId5">
            <a:alphaModFix/>
          </a:blip>
          <a:stretch>
            <a:fillRect/>
          </a:stretch>
        </p:blipFill>
        <p:spPr>
          <a:xfrm>
            <a:off x="827075" y="2645394"/>
            <a:ext cx="1694744" cy="2447708"/>
          </a:xfrm>
          <a:prstGeom prst="rect">
            <a:avLst/>
          </a:prstGeom>
          <a:noFill/>
          <a:ln>
            <a:noFill/>
          </a:ln>
        </p:spPr>
      </p:pic>
      <p:pic>
        <p:nvPicPr>
          <p:cNvPr id="222" name="Google Shape;222;p37"/>
          <p:cNvPicPr preferRelativeResize="0"/>
          <p:nvPr/>
        </p:nvPicPr>
        <p:blipFill>
          <a:blip r:embed="rId6">
            <a:alphaModFix/>
          </a:blip>
          <a:stretch>
            <a:fillRect/>
          </a:stretch>
        </p:blipFill>
        <p:spPr>
          <a:xfrm>
            <a:off x="4381645" y="108775"/>
            <a:ext cx="1692617" cy="2444621"/>
          </a:xfrm>
          <a:prstGeom prst="rect">
            <a:avLst/>
          </a:prstGeom>
          <a:noFill/>
          <a:ln>
            <a:noFill/>
          </a:ln>
        </p:spPr>
      </p:pic>
      <p:pic>
        <p:nvPicPr>
          <p:cNvPr id="223" name="Google Shape;223;p37"/>
          <p:cNvPicPr preferRelativeResize="0"/>
          <p:nvPr/>
        </p:nvPicPr>
        <p:blipFill>
          <a:blip r:embed="rId7">
            <a:alphaModFix/>
          </a:blip>
          <a:stretch>
            <a:fillRect/>
          </a:stretch>
        </p:blipFill>
        <p:spPr>
          <a:xfrm>
            <a:off x="6166461" y="112652"/>
            <a:ext cx="1687264" cy="2436874"/>
          </a:xfrm>
          <a:prstGeom prst="rect">
            <a:avLst/>
          </a:prstGeom>
          <a:noFill/>
          <a:ln>
            <a:noFill/>
          </a:ln>
        </p:spPr>
      </p:pic>
      <p:pic>
        <p:nvPicPr>
          <p:cNvPr id="224" name="Google Shape;224;p37"/>
          <p:cNvPicPr preferRelativeResize="0"/>
          <p:nvPr/>
        </p:nvPicPr>
        <p:blipFill>
          <a:blip r:embed="rId8">
            <a:alphaModFix/>
          </a:blip>
          <a:stretch>
            <a:fillRect/>
          </a:stretch>
        </p:blipFill>
        <p:spPr>
          <a:xfrm>
            <a:off x="2612739" y="2645388"/>
            <a:ext cx="1676934" cy="2421965"/>
          </a:xfrm>
          <a:prstGeom prst="rect">
            <a:avLst/>
          </a:prstGeom>
          <a:noFill/>
          <a:ln>
            <a:noFill/>
          </a:ln>
        </p:spPr>
      </p:pic>
      <p:pic>
        <p:nvPicPr>
          <p:cNvPr id="225" name="Google Shape;225;p37"/>
          <p:cNvPicPr preferRelativeResize="0"/>
          <p:nvPr/>
        </p:nvPicPr>
        <p:blipFill>
          <a:blip r:embed="rId9">
            <a:alphaModFix/>
          </a:blip>
          <a:stretch>
            <a:fillRect/>
          </a:stretch>
        </p:blipFill>
        <p:spPr>
          <a:xfrm>
            <a:off x="832988" y="115777"/>
            <a:ext cx="1682914" cy="2430618"/>
          </a:xfrm>
          <a:prstGeom prst="rect">
            <a:avLst/>
          </a:prstGeom>
          <a:noFill/>
          <a:ln>
            <a:noFill/>
          </a:ln>
        </p:spPr>
      </p:pic>
      <p:pic>
        <p:nvPicPr>
          <p:cNvPr id="226" name="Google Shape;226;p37"/>
          <p:cNvPicPr preferRelativeResize="0"/>
          <p:nvPr/>
        </p:nvPicPr>
        <p:blipFill>
          <a:blip r:embed="rId10">
            <a:alphaModFix/>
          </a:blip>
          <a:stretch>
            <a:fillRect/>
          </a:stretch>
        </p:blipFill>
        <p:spPr>
          <a:xfrm>
            <a:off x="2608076" y="116880"/>
            <a:ext cx="1681411" cy="242841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rgbClr val="38761D"/>
                </a:solidFill>
              </a:rPr>
              <a:t>Reflection Questions:</a:t>
            </a:r>
            <a:endParaRPr b="1">
              <a:solidFill>
                <a:srgbClr val="38761D"/>
              </a:solidFill>
            </a:endParaRPr>
          </a:p>
        </p:txBody>
      </p:sp>
      <p:sp>
        <p:nvSpPr>
          <p:cNvPr id="232" name="Google Shape;232;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400"/>
              <a:t>What did you notice in the story?</a:t>
            </a:r>
            <a:endParaRPr sz="2400"/>
          </a:p>
          <a:p>
            <a:pPr indent="0" lvl="0" marL="0" rtl="0" algn="ctr">
              <a:spcBef>
                <a:spcPts val="1200"/>
              </a:spcBef>
              <a:spcAft>
                <a:spcPts val="0"/>
              </a:spcAft>
              <a:buNone/>
            </a:pPr>
            <a:r>
              <a:rPr lang="en" sz="2400"/>
              <a:t>What did you wonder about the story?</a:t>
            </a:r>
            <a:endParaRPr sz="2400"/>
          </a:p>
          <a:p>
            <a:pPr indent="0" lvl="0" marL="0" rtl="0" algn="ctr">
              <a:spcBef>
                <a:spcPts val="1200"/>
              </a:spcBef>
              <a:spcAft>
                <a:spcPts val="0"/>
              </a:spcAft>
              <a:buNone/>
            </a:pPr>
            <a:r>
              <a:rPr lang="en" sz="2400"/>
              <a:t>What makes Pueblo Chiles special and unique?</a:t>
            </a:r>
            <a:endParaRPr sz="2400"/>
          </a:p>
          <a:p>
            <a:pPr indent="0" lvl="0" marL="0" rtl="0" algn="ctr">
              <a:spcBef>
                <a:spcPts val="1200"/>
              </a:spcBef>
              <a:spcAft>
                <a:spcPts val="0"/>
              </a:spcAft>
              <a:buNone/>
            </a:pPr>
            <a:r>
              <a:rPr lang="en" sz="2400"/>
              <a:t>How were Pueblo Chiles developed?</a:t>
            </a:r>
            <a:endParaRPr sz="2400"/>
          </a:p>
          <a:p>
            <a:pPr indent="0" lvl="0" marL="0" rtl="0" algn="ctr">
              <a:spcBef>
                <a:spcPts val="1200"/>
              </a:spcBef>
              <a:spcAft>
                <a:spcPts val="0"/>
              </a:spcAft>
              <a:buNone/>
            </a:pPr>
            <a:r>
              <a:rPr lang="en" sz="2400"/>
              <a:t>How do farmers grow Pueblo chiles?</a:t>
            </a:r>
            <a:endParaRPr sz="2400"/>
          </a:p>
          <a:p>
            <a:pPr indent="0" lvl="0" marL="0" rtl="0" algn="ctr">
              <a:spcBef>
                <a:spcPts val="1200"/>
              </a:spcBef>
              <a:spcAft>
                <a:spcPts val="1200"/>
              </a:spcAft>
              <a:buNone/>
            </a:pPr>
            <a:r>
              <a:rPr lang="en" sz="2400"/>
              <a:t>What do you remember from the story about water?</a:t>
            </a:r>
            <a:endParaRPr sz="24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9"/>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38761D"/>
                </a:solidFill>
              </a:rPr>
              <a:t>Try It! - Pueblo Chile Tasting Experience</a:t>
            </a:r>
            <a:endParaRPr b="1">
              <a:solidFill>
                <a:srgbClr val="38761D"/>
              </a:solidFill>
            </a:endParaRPr>
          </a:p>
        </p:txBody>
      </p:sp>
      <p:sp>
        <p:nvSpPr>
          <p:cNvPr id="238" name="Google Shape;238;p39"/>
          <p:cNvSpPr txBox="1"/>
          <p:nvPr>
            <p:ph idx="1" type="body"/>
          </p:nvPr>
        </p:nvSpPr>
        <p:spPr>
          <a:xfrm>
            <a:off x="311700" y="6952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Enjoy a sample of Pueblo Chiles. </a:t>
            </a:r>
            <a:r>
              <a:rPr lang="en">
                <a:solidFill>
                  <a:schemeClr val="dk1"/>
                </a:solidFill>
              </a:rPr>
              <a:t>The chiles have been purchased from several Pueblo Chile growers including DiSanti Farms, Millberger Farms, Crites Produce, Mauro Farms, and Musso Farms. The chiles were grown, harvested, washed, roasted, packaged, and frozen, in accordance with proper food handling and retail procedures by each farm.</a:t>
            </a:r>
            <a:endParaRPr>
              <a:solidFill>
                <a:schemeClr val="dk1"/>
              </a:solidFill>
            </a:endParaRPr>
          </a:p>
          <a:p>
            <a:pPr indent="0" lvl="0" marL="0" rtl="0" algn="l">
              <a:spcBef>
                <a:spcPts val="1200"/>
              </a:spcBef>
              <a:spcAft>
                <a:spcPts val="0"/>
              </a:spcAft>
              <a:buNone/>
            </a:pPr>
            <a:r>
              <a:rPr lang="en">
                <a:solidFill>
                  <a:schemeClr val="dk1"/>
                </a:solidFill>
              </a:rPr>
              <a:t>Rules:</a:t>
            </a:r>
            <a:endParaRPr>
              <a:solidFill>
                <a:schemeClr val="dk1"/>
              </a:solidFill>
            </a:endParaRPr>
          </a:p>
          <a:p>
            <a:pPr indent="-342900" lvl="0" marL="457200" rtl="0" algn="l">
              <a:spcBef>
                <a:spcPts val="1200"/>
              </a:spcBef>
              <a:spcAft>
                <a:spcPts val="0"/>
              </a:spcAft>
              <a:buClr>
                <a:schemeClr val="dk1"/>
              </a:buClr>
              <a:buSzPts val="1800"/>
              <a:buAutoNum type="arabicPeriod"/>
            </a:pPr>
            <a:r>
              <a:rPr lang="en">
                <a:solidFill>
                  <a:schemeClr val="dk1"/>
                </a:solidFill>
              </a:rPr>
              <a:t>Wash your hands before handling food, even your own.</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Wait to sample until everyone is ready.</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If you don’t like it, you will have to explain why.</a:t>
            </a:r>
            <a:endParaRPr>
              <a:solidFill>
                <a:schemeClr val="dk1"/>
              </a:solidFill>
            </a:endParaRPr>
          </a:p>
          <a:p>
            <a:pPr indent="0" lvl="0" marL="0" rtl="0" algn="l">
              <a:spcBef>
                <a:spcPts val="1200"/>
              </a:spcBef>
              <a:spcAft>
                <a:spcPts val="1200"/>
              </a:spcAft>
              <a:buNone/>
            </a:pPr>
            <a:r>
              <a:rPr lang="en">
                <a:solidFill>
                  <a:schemeClr val="dk1"/>
                </a:solidFill>
              </a:rPr>
              <a:t>Complete the student worksheet.</a:t>
            </a:r>
            <a:endParaRPr/>
          </a:p>
        </p:txBody>
      </p:sp>
      <p:pic>
        <p:nvPicPr>
          <p:cNvPr id="239" name="Google Shape;239;p39"/>
          <p:cNvPicPr preferRelativeResize="0"/>
          <p:nvPr/>
        </p:nvPicPr>
        <p:blipFill rotWithShape="1">
          <a:blip r:embed="rId3">
            <a:alphaModFix/>
          </a:blip>
          <a:srcRect b="11645" l="0" r="12785" t="0"/>
          <a:stretch/>
        </p:blipFill>
        <p:spPr>
          <a:xfrm>
            <a:off x="7585200" y="1880675"/>
            <a:ext cx="1413750" cy="1909624"/>
          </a:xfrm>
          <a:prstGeom prst="rect">
            <a:avLst/>
          </a:prstGeom>
          <a:noFill/>
          <a:ln>
            <a:noFill/>
          </a:ln>
        </p:spPr>
      </p:pic>
      <p:pic>
        <p:nvPicPr>
          <p:cNvPr id="240" name="Google Shape;240;p39"/>
          <p:cNvPicPr preferRelativeResize="0"/>
          <p:nvPr/>
        </p:nvPicPr>
        <p:blipFill rotWithShape="1">
          <a:blip r:embed="rId4">
            <a:alphaModFix/>
          </a:blip>
          <a:srcRect b="12806" l="0" r="4543" t="20770"/>
          <a:stretch/>
        </p:blipFill>
        <p:spPr>
          <a:xfrm>
            <a:off x="5853675" y="3436325"/>
            <a:ext cx="1621251" cy="1504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40"/>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Post-Test Student Question #1</a:t>
            </a:r>
            <a:endParaRPr/>
          </a:p>
        </p:txBody>
      </p:sp>
      <p:sp>
        <p:nvSpPr>
          <p:cNvPr id="246" name="Google Shape;246;p40"/>
          <p:cNvSpPr txBox="1"/>
          <p:nvPr>
            <p:ph idx="1" type="body"/>
          </p:nvPr>
        </p:nvSpPr>
        <p:spPr>
          <a:xfrm>
            <a:off x="311700" y="695275"/>
            <a:ext cx="8520600" cy="6342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 sz="2800">
                <a:solidFill>
                  <a:srgbClr val="38761D"/>
                </a:solidFill>
              </a:rPr>
              <a:t>Are chile peppers grown in Colorado?</a:t>
            </a:r>
            <a:endParaRPr b="1" sz="2800">
              <a:solidFill>
                <a:srgbClr val="38761D"/>
              </a:solidFill>
            </a:endParaRPr>
          </a:p>
        </p:txBody>
      </p:sp>
      <p:sp>
        <p:nvSpPr>
          <p:cNvPr id="247" name="Google Shape;247;p40"/>
          <p:cNvSpPr txBox="1"/>
          <p:nvPr/>
        </p:nvSpPr>
        <p:spPr>
          <a:xfrm>
            <a:off x="311700" y="4610150"/>
            <a:ext cx="8655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800"/>
              <a:t>Teachers and/or Volunteers, please record student responses. </a:t>
            </a:r>
            <a:endParaRPr b="1" i="1" sz="1800"/>
          </a:p>
        </p:txBody>
      </p:sp>
      <p:sp>
        <p:nvSpPr>
          <p:cNvPr id="248" name="Google Shape;248;p40"/>
          <p:cNvSpPr txBox="1"/>
          <p:nvPr/>
        </p:nvSpPr>
        <p:spPr>
          <a:xfrm>
            <a:off x="6270000" y="1516650"/>
            <a:ext cx="266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t>Thumbs Sideways for NOT SURE!</a:t>
            </a:r>
            <a:endParaRPr b="1" sz="2100"/>
          </a:p>
        </p:txBody>
      </p:sp>
      <p:pic>
        <p:nvPicPr>
          <p:cNvPr id="249" name="Google Shape;249;p40"/>
          <p:cNvPicPr preferRelativeResize="0"/>
          <p:nvPr/>
        </p:nvPicPr>
        <p:blipFill>
          <a:blip r:embed="rId3">
            <a:alphaModFix/>
          </a:blip>
          <a:stretch>
            <a:fillRect/>
          </a:stretch>
        </p:blipFill>
        <p:spPr>
          <a:xfrm flipH="1" rot="5400000">
            <a:off x="6346200" y="1967300"/>
            <a:ext cx="2527821" cy="2197800"/>
          </a:xfrm>
          <a:prstGeom prst="rect">
            <a:avLst/>
          </a:prstGeom>
          <a:noFill/>
          <a:ln>
            <a:noFill/>
          </a:ln>
        </p:spPr>
      </p:pic>
      <p:sp>
        <p:nvSpPr>
          <p:cNvPr id="250" name="Google Shape;250;p40"/>
          <p:cNvSpPr txBox="1"/>
          <p:nvPr/>
        </p:nvSpPr>
        <p:spPr>
          <a:xfrm>
            <a:off x="3290850" y="1516650"/>
            <a:ext cx="266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t>Thumbs Down for NO!</a:t>
            </a:r>
            <a:endParaRPr b="1" sz="2100"/>
          </a:p>
        </p:txBody>
      </p:sp>
      <p:pic>
        <p:nvPicPr>
          <p:cNvPr id="251" name="Google Shape;251;p40"/>
          <p:cNvPicPr preferRelativeResize="0"/>
          <p:nvPr/>
        </p:nvPicPr>
        <p:blipFill>
          <a:blip r:embed="rId3">
            <a:alphaModFix/>
          </a:blip>
          <a:stretch>
            <a:fillRect/>
          </a:stretch>
        </p:blipFill>
        <p:spPr>
          <a:xfrm flipH="1" rot="10800000">
            <a:off x="3367050" y="1967300"/>
            <a:ext cx="2527821" cy="2197800"/>
          </a:xfrm>
          <a:prstGeom prst="rect">
            <a:avLst/>
          </a:prstGeom>
          <a:noFill/>
          <a:ln>
            <a:noFill/>
          </a:ln>
        </p:spPr>
      </p:pic>
      <p:sp>
        <p:nvSpPr>
          <p:cNvPr id="252" name="Google Shape;252;p40"/>
          <p:cNvSpPr txBox="1"/>
          <p:nvPr/>
        </p:nvSpPr>
        <p:spPr>
          <a:xfrm>
            <a:off x="311700" y="1563088"/>
            <a:ext cx="266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t>Thumbs UP for YES!</a:t>
            </a:r>
            <a:endParaRPr b="1" sz="2100"/>
          </a:p>
        </p:txBody>
      </p:sp>
      <p:pic>
        <p:nvPicPr>
          <p:cNvPr id="253" name="Google Shape;253;p40"/>
          <p:cNvPicPr preferRelativeResize="0"/>
          <p:nvPr/>
        </p:nvPicPr>
        <p:blipFill>
          <a:blip r:embed="rId3">
            <a:alphaModFix/>
          </a:blip>
          <a:stretch>
            <a:fillRect/>
          </a:stretch>
        </p:blipFill>
        <p:spPr>
          <a:xfrm>
            <a:off x="387900" y="2013738"/>
            <a:ext cx="2527821" cy="2197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1"/>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Post-Test Student Question #2</a:t>
            </a:r>
            <a:endParaRPr/>
          </a:p>
        </p:txBody>
      </p:sp>
      <p:sp>
        <p:nvSpPr>
          <p:cNvPr id="259" name="Google Shape;259;p41"/>
          <p:cNvSpPr txBox="1"/>
          <p:nvPr>
            <p:ph idx="1" type="body"/>
          </p:nvPr>
        </p:nvSpPr>
        <p:spPr>
          <a:xfrm>
            <a:off x="311700" y="695275"/>
            <a:ext cx="8520600" cy="6342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 sz="2800">
                <a:solidFill>
                  <a:srgbClr val="38761D"/>
                </a:solidFill>
              </a:rPr>
              <a:t>Did you learn </a:t>
            </a:r>
            <a:r>
              <a:rPr b="1" lang="en" sz="2800">
                <a:solidFill>
                  <a:srgbClr val="38761D"/>
                </a:solidFill>
              </a:rPr>
              <a:t>something about Pueblo Chiles?</a:t>
            </a:r>
            <a:endParaRPr b="1" sz="2800">
              <a:solidFill>
                <a:srgbClr val="38761D"/>
              </a:solidFill>
            </a:endParaRPr>
          </a:p>
        </p:txBody>
      </p:sp>
      <p:sp>
        <p:nvSpPr>
          <p:cNvPr id="260" name="Google Shape;260;p41"/>
          <p:cNvSpPr txBox="1"/>
          <p:nvPr/>
        </p:nvSpPr>
        <p:spPr>
          <a:xfrm>
            <a:off x="311700" y="4610150"/>
            <a:ext cx="8655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800"/>
              <a:t>Teachers and/or Volunteers, please record student responses. </a:t>
            </a:r>
            <a:endParaRPr b="1" i="1" sz="1800"/>
          </a:p>
        </p:txBody>
      </p:sp>
      <p:sp>
        <p:nvSpPr>
          <p:cNvPr id="261" name="Google Shape;261;p41"/>
          <p:cNvSpPr txBox="1"/>
          <p:nvPr/>
        </p:nvSpPr>
        <p:spPr>
          <a:xfrm>
            <a:off x="6270000" y="1516650"/>
            <a:ext cx="266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t>Thumbs Sideways for NOT SURE!</a:t>
            </a:r>
            <a:endParaRPr b="1" sz="2100"/>
          </a:p>
        </p:txBody>
      </p:sp>
      <p:pic>
        <p:nvPicPr>
          <p:cNvPr id="262" name="Google Shape;262;p41"/>
          <p:cNvPicPr preferRelativeResize="0"/>
          <p:nvPr/>
        </p:nvPicPr>
        <p:blipFill>
          <a:blip r:embed="rId3">
            <a:alphaModFix/>
          </a:blip>
          <a:stretch>
            <a:fillRect/>
          </a:stretch>
        </p:blipFill>
        <p:spPr>
          <a:xfrm flipH="1" rot="5400000">
            <a:off x="6346200" y="1967300"/>
            <a:ext cx="2527821" cy="2197800"/>
          </a:xfrm>
          <a:prstGeom prst="rect">
            <a:avLst/>
          </a:prstGeom>
          <a:noFill/>
          <a:ln>
            <a:noFill/>
          </a:ln>
        </p:spPr>
      </p:pic>
      <p:sp>
        <p:nvSpPr>
          <p:cNvPr id="263" name="Google Shape;263;p41"/>
          <p:cNvSpPr txBox="1"/>
          <p:nvPr/>
        </p:nvSpPr>
        <p:spPr>
          <a:xfrm>
            <a:off x="3290850" y="1516650"/>
            <a:ext cx="266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t>Thumbs Down for NO!</a:t>
            </a:r>
            <a:endParaRPr b="1" sz="2100"/>
          </a:p>
        </p:txBody>
      </p:sp>
      <p:pic>
        <p:nvPicPr>
          <p:cNvPr id="264" name="Google Shape;264;p41"/>
          <p:cNvPicPr preferRelativeResize="0"/>
          <p:nvPr/>
        </p:nvPicPr>
        <p:blipFill>
          <a:blip r:embed="rId3">
            <a:alphaModFix/>
          </a:blip>
          <a:stretch>
            <a:fillRect/>
          </a:stretch>
        </p:blipFill>
        <p:spPr>
          <a:xfrm flipH="1" rot="10800000">
            <a:off x="3367050" y="1967300"/>
            <a:ext cx="2527821" cy="2197800"/>
          </a:xfrm>
          <a:prstGeom prst="rect">
            <a:avLst/>
          </a:prstGeom>
          <a:noFill/>
          <a:ln>
            <a:noFill/>
          </a:ln>
        </p:spPr>
      </p:pic>
      <p:sp>
        <p:nvSpPr>
          <p:cNvPr id="265" name="Google Shape;265;p41"/>
          <p:cNvSpPr txBox="1"/>
          <p:nvPr/>
        </p:nvSpPr>
        <p:spPr>
          <a:xfrm>
            <a:off x="311700" y="1563088"/>
            <a:ext cx="266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t>Thumbs UP for YES!</a:t>
            </a:r>
            <a:endParaRPr b="1" sz="2100"/>
          </a:p>
        </p:txBody>
      </p:sp>
      <p:pic>
        <p:nvPicPr>
          <p:cNvPr id="266" name="Google Shape;266;p41"/>
          <p:cNvPicPr preferRelativeResize="0"/>
          <p:nvPr/>
        </p:nvPicPr>
        <p:blipFill>
          <a:blip r:embed="rId3">
            <a:alphaModFix/>
          </a:blip>
          <a:stretch>
            <a:fillRect/>
          </a:stretch>
        </p:blipFill>
        <p:spPr>
          <a:xfrm>
            <a:off x="387900" y="2013738"/>
            <a:ext cx="2527821" cy="2197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5"/>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Pre-Test Student Question #1</a:t>
            </a:r>
            <a:endParaRPr/>
          </a:p>
        </p:txBody>
      </p:sp>
      <p:sp>
        <p:nvSpPr>
          <p:cNvPr id="75" name="Google Shape;75;p15"/>
          <p:cNvSpPr txBox="1"/>
          <p:nvPr>
            <p:ph idx="1" type="body"/>
          </p:nvPr>
        </p:nvSpPr>
        <p:spPr>
          <a:xfrm>
            <a:off x="311700" y="695275"/>
            <a:ext cx="8520600" cy="6342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 sz="2800">
                <a:solidFill>
                  <a:srgbClr val="38761D"/>
                </a:solidFill>
              </a:rPr>
              <a:t>Are chile peppers grown in Colorado</a:t>
            </a:r>
            <a:r>
              <a:rPr b="1" lang="en" sz="2800">
                <a:solidFill>
                  <a:srgbClr val="38761D"/>
                </a:solidFill>
              </a:rPr>
              <a:t>?</a:t>
            </a:r>
            <a:endParaRPr b="1" sz="2800">
              <a:solidFill>
                <a:srgbClr val="38761D"/>
              </a:solidFill>
            </a:endParaRPr>
          </a:p>
        </p:txBody>
      </p:sp>
      <p:sp>
        <p:nvSpPr>
          <p:cNvPr id="76" name="Google Shape;76;p15"/>
          <p:cNvSpPr txBox="1"/>
          <p:nvPr/>
        </p:nvSpPr>
        <p:spPr>
          <a:xfrm>
            <a:off x="311700" y="4610150"/>
            <a:ext cx="8655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800"/>
              <a:t>Teachers and/or Volunteers, please record student responses. </a:t>
            </a:r>
            <a:endParaRPr b="1" i="1" sz="1800"/>
          </a:p>
        </p:txBody>
      </p:sp>
      <p:sp>
        <p:nvSpPr>
          <p:cNvPr id="77" name="Google Shape;77;p15"/>
          <p:cNvSpPr txBox="1"/>
          <p:nvPr/>
        </p:nvSpPr>
        <p:spPr>
          <a:xfrm>
            <a:off x="6270000" y="1516650"/>
            <a:ext cx="266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t>Thumbs Sideways for NOT SURE!</a:t>
            </a:r>
            <a:endParaRPr b="1" sz="2100"/>
          </a:p>
        </p:txBody>
      </p:sp>
      <p:pic>
        <p:nvPicPr>
          <p:cNvPr id="78" name="Google Shape;78;p15"/>
          <p:cNvPicPr preferRelativeResize="0"/>
          <p:nvPr/>
        </p:nvPicPr>
        <p:blipFill>
          <a:blip r:embed="rId3">
            <a:alphaModFix/>
          </a:blip>
          <a:stretch>
            <a:fillRect/>
          </a:stretch>
        </p:blipFill>
        <p:spPr>
          <a:xfrm flipH="1" rot="5400000">
            <a:off x="6346200" y="1967300"/>
            <a:ext cx="2527821" cy="2197800"/>
          </a:xfrm>
          <a:prstGeom prst="rect">
            <a:avLst/>
          </a:prstGeom>
          <a:noFill/>
          <a:ln>
            <a:noFill/>
          </a:ln>
        </p:spPr>
      </p:pic>
      <p:sp>
        <p:nvSpPr>
          <p:cNvPr id="79" name="Google Shape;79;p15"/>
          <p:cNvSpPr txBox="1"/>
          <p:nvPr/>
        </p:nvSpPr>
        <p:spPr>
          <a:xfrm>
            <a:off x="3290850" y="1516650"/>
            <a:ext cx="266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t>Thumbs Down for NO!</a:t>
            </a:r>
            <a:endParaRPr b="1" sz="2100"/>
          </a:p>
        </p:txBody>
      </p:sp>
      <p:pic>
        <p:nvPicPr>
          <p:cNvPr id="80" name="Google Shape;80;p15"/>
          <p:cNvPicPr preferRelativeResize="0"/>
          <p:nvPr/>
        </p:nvPicPr>
        <p:blipFill>
          <a:blip r:embed="rId3">
            <a:alphaModFix/>
          </a:blip>
          <a:stretch>
            <a:fillRect/>
          </a:stretch>
        </p:blipFill>
        <p:spPr>
          <a:xfrm flipH="1" rot="10800000">
            <a:off x="3367050" y="1967300"/>
            <a:ext cx="2527821" cy="2197800"/>
          </a:xfrm>
          <a:prstGeom prst="rect">
            <a:avLst/>
          </a:prstGeom>
          <a:noFill/>
          <a:ln>
            <a:noFill/>
          </a:ln>
        </p:spPr>
      </p:pic>
      <p:sp>
        <p:nvSpPr>
          <p:cNvPr id="81" name="Google Shape;81;p15"/>
          <p:cNvSpPr txBox="1"/>
          <p:nvPr/>
        </p:nvSpPr>
        <p:spPr>
          <a:xfrm>
            <a:off x="311700" y="1563088"/>
            <a:ext cx="266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t>Thumbs UP for YES!</a:t>
            </a:r>
            <a:endParaRPr b="1" sz="2100"/>
          </a:p>
        </p:txBody>
      </p:sp>
      <p:pic>
        <p:nvPicPr>
          <p:cNvPr id="82" name="Google Shape;82;p15"/>
          <p:cNvPicPr preferRelativeResize="0"/>
          <p:nvPr/>
        </p:nvPicPr>
        <p:blipFill>
          <a:blip r:embed="rId3">
            <a:alphaModFix/>
          </a:blip>
          <a:stretch>
            <a:fillRect/>
          </a:stretch>
        </p:blipFill>
        <p:spPr>
          <a:xfrm>
            <a:off x="387900" y="2013738"/>
            <a:ext cx="2527821" cy="21978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2"/>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Post-Test Student Question #3</a:t>
            </a:r>
            <a:endParaRPr/>
          </a:p>
        </p:txBody>
      </p:sp>
      <p:sp>
        <p:nvSpPr>
          <p:cNvPr id="272" name="Google Shape;272;p42"/>
          <p:cNvSpPr txBox="1"/>
          <p:nvPr>
            <p:ph idx="1" type="body"/>
          </p:nvPr>
        </p:nvSpPr>
        <p:spPr>
          <a:xfrm>
            <a:off x="311700" y="695275"/>
            <a:ext cx="8520600" cy="6342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 sz="2800">
                <a:solidFill>
                  <a:srgbClr val="38761D"/>
                </a:solidFill>
              </a:rPr>
              <a:t>Would you eat more Pueblo Chiles in the future?</a:t>
            </a:r>
            <a:endParaRPr b="1" sz="2800">
              <a:solidFill>
                <a:srgbClr val="38761D"/>
              </a:solidFill>
            </a:endParaRPr>
          </a:p>
        </p:txBody>
      </p:sp>
      <p:sp>
        <p:nvSpPr>
          <p:cNvPr id="273" name="Google Shape;273;p42"/>
          <p:cNvSpPr txBox="1"/>
          <p:nvPr/>
        </p:nvSpPr>
        <p:spPr>
          <a:xfrm>
            <a:off x="311700" y="4610150"/>
            <a:ext cx="8655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800"/>
              <a:t>Teachers and/or Volunteers, please record student responses. </a:t>
            </a:r>
            <a:endParaRPr b="1" i="1" sz="1800"/>
          </a:p>
        </p:txBody>
      </p:sp>
      <p:sp>
        <p:nvSpPr>
          <p:cNvPr id="274" name="Google Shape;274;p42"/>
          <p:cNvSpPr txBox="1"/>
          <p:nvPr/>
        </p:nvSpPr>
        <p:spPr>
          <a:xfrm>
            <a:off x="6270000" y="1516650"/>
            <a:ext cx="266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t>Thumbs Sideways for NOT SURE!</a:t>
            </a:r>
            <a:endParaRPr b="1" sz="2100"/>
          </a:p>
        </p:txBody>
      </p:sp>
      <p:pic>
        <p:nvPicPr>
          <p:cNvPr id="275" name="Google Shape;275;p42"/>
          <p:cNvPicPr preferRelativeResize="0"/>
          <p:nvPr/>
        </p:nvPicPr>
        <p:blipFill>
          <a:blip r:embed="rId3">
            <a:alphaModFix/>
          </a:blip>
          <a:stretch>
            <a:fillRect/>
          </a:stretch>
        </p:blipFill>
        <p:spPr>
          <a:xfrm flipH="1" rot="5400000">
            <a:off x="6346200" y="1967300"/>
            <a:ext cx="2527821" cy="2197800"/>
          </a:xfrm>
          <a:prstGeom prst="rect">
            <a:avLst/>
          </a:prstGeom>
          <a:noFill/>
          <a:ln>
            <a:noFill/>
          </a:ln>
        </p:spPr>
      </p:pic>
      <p:sp>
        <p:nvSpPr>
          <p:cNvPr id="276" name="Google Shape;276;p42"/>
          <p:cNvSpPr txBox="1"/>
          <p:nvPr/>
        </p:nvSpPr>
        <p:spPr>
          <a:xfrm>
            <a:off x="3290850" y="1516650"/>
            <a:ext cx="266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t>Thumbs Down for NO!</a:t>
            </a:r>
            <a:endParaRPr b="1" sz="2100"/>
          </a:p>
        </p:txBody>
      </p:sp>
      <p:pic>
        <p:nvPicPr>
          <p:cNvPr id="277" name="Google Shape;277;p42"/>
          <p:cNvPicPr preferRelativeResize="0"/>
          <p:nvPr/>
        </p:nvPicPr>
        <p:blipFill>
          <a:blip r:embed="rId3">
            <a:alphaModFix/>
          </a:blip>
          <a:stretch>
            <a:fillRect/>
          </a:stretch>
        </p:blipFill>
        <p:spPr>
          <a:xfrm flipH="1" rot="10800000">
            <a:off x="3367050" y="1967300"/>
            <a:ext cx="2527821" cy="2197800"/>
          </a:xfrm>
          <a:prstGeom prst="rect">
            <a:avLst/>
          </a:prstGeom>
          <a:noFill/>
          <a:ln>
            <a:noFill/>
          </a:ln>
        </p:spPr>
      </p:pic>
      <p:sp>
        <p:nvSpPr>
          <p:cNvPr id="278" name="Google Shape;278;p42"/>
          <p:cNvSpPr txBox="1"/>
          <p:nvPr/>
        </p:nvSpPr>
        <p:spPr>
          <a:xfrm>
            <a:off x="311700" y="1563088"/>
            <a:ext cx="266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t>Thumbs UP for YES!</a:t>
            </a:r>
            <a:endParaRPr b="1" sz="2100"/>
          </a:p>
        </p:txBody>
      </p:sp>
      <p:pic>
        <p:nvPicPr>
          <p:cNvPr id="279" name="Google Shape;279;p42"/>
          <p:cNvPicPr preferRelativeResize="0"/>
          <p:nvPr/>
        </p:nvPicPr>
        <p:blipFill>
          <a:blip r:embed="rId3">
            <a:alphaModFix/>
          </a:blip>
          <a:stretch>
            <a:fillRect/>
          </a:stretch>
        </p:blipFill>
        <p:spPr>
          <a:xfrm>
            <a:off x="387900" y="2013738"/>
            <a:ext cx="2527821" cy="21978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3"/>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Post-Test Student Question #4</a:t>
            </a:r>
            <a:endParaRPr/>
          </a:p>
        </p:txBody>
      </p:sp>
      <p:sp>
        <p:nvSpPr>
          <p:cNvPr id="285" name="Google Shape;285;p43"/>
          <p:cNvSpPr txBox="1"/>
          <p:nvPr>
            <p:ph idx="1" type="body"/>
          </p:nvPr>
        </p:nvSpPr>
        <p:spPr>
          <a:xfrm>
            <a:off x="311700" y="695275"/>
            <a:ext cx="8520600" cy="10497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b="1" lang="en" sz="2800">
                <a:solidFill>
                  <a:srgbClr val="38761D"/>
                </a:solidFill>
              </a:rPr>
              <a:t>Are Pueblo Chiles an important crop for Colorado Agriculture?</a:t>
            </a:r>
            <a:endParaRPr b="1" sz="2800">
              <a:solidFill>
                <a:srgbClr val="38761D"/>
              </a:solidFill>
            </a:endParaRPr>
          </a:p>
        </p:txBody>
      </p:sp>
      <p:sp>
        <p:nvSpPr>
          <p:cNvPr id="286" name="Google Shape;286;p43"/>
          <p:cNvSpPr txBox="1"/>
          <p:nvPr/>
        </p:nvSpPr>
        <p:spPr>
          <a:xfrm>
            <a:off x="311700" y="4610150"/>
            <a:ext cx="8655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800"/>
              <a:t>Teachers and/or Volunteers, please record student responses. </a:t>
            </a:r>
            <a:endParaRPr b="1" i="1" sz="1800"/>
          </a:p>
        </p:txBody>
      </p:sp>
      <p:sp>
        <p:nvSpPr>
          <p:cNvPr id="287" name="Google Shape;287;p43"/>
          <p:cNvSpPr txBox="1"/>
          <p:nvPr/>
        </p:nvSpPr>
        <p:spPr>
          <a:xfrm>
            <a:off x="6270000" y="1897650"/>
            <a:ext cx="266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t>Thumbs Sideways for NOT SURE!</a:t>
            </a:r>
            <a:endParaRPr b="1" sz="2100"/>
          </a:p>
        </p:txBody>
      </p:sp>
      <p:pic>
        <p:nvPicPr>
          <p:cNvPr id="288" name="Google Shape;288;p43"/>
          <p:cNvPicPr preferRelativeResize="0"/>
          <p:nvPr/>
        </p:nvPicPr>
        <p:blipFill>
          <a:blip r:embed="rId3">
            <a:alphaModFix/>
          </a:blip>
          <a:stretch>
            <a:fillRect/>
          </a:stretch>
        </p:blipFill>
        <p:spPr>
          <a:xfrm flipH="1" rot="5400000">
            <a:off x="6346200" y="2348300"/>
            <a:ext cx="2527821" cy="2197800"/>
          </a:xfrm>
          <a:prstGeom prst="rect">
            <a:avLst/>
          </a:prstGeom>
          <a:noFill/>
          <a:ln>
            <a:noFill/>
          </a:ln>
        </p:spPr>
      </p:pic>
      <p:sp>
        <p:nvSpPr>
          <p:cNvPr id="289" name="Google Shape;289;p43"/>
          <p:cNvSpPr txBox="1"/>
          <p:nvPr/>
        </p:nvSpPr>
        <p:spPr>
          <a:xfrm>
            <a:off x="3290850" y="1897650"/>
            <a:ext cx="266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t>Thumbs Down for NO!</a:t>
            </a:r>
            <a:endParaRPr b="1" sz="2100"/>
          </a:p>
        </p:txBody>
      </p:sp>
      <p:pic>
        <p:nvPicPr>
          <p:cNvPr id="290" name="Google Shape;290;p43"/>
          <p:cNvPicPr preferRelativeResize="0"/>
          <p:nvPr/>
        </p:nvPicPr>
        <p:blipFill>
          <a:blip r:embed="rId3">
            <a:alphaModFix/>
          </a:blip>
          <a:stretch>
            <a:fillRect/>
          </a:stretch>
        </p:blipFill>
        <p:spPr>
          <a:xfrm flipH="1" rot="10800000">
            <a:off x="3367050" y="2348300"/>
            <a:ext cx="2527821" cy="2197800"/>
          </a:xfrm>
          <a:prstGeom prst="rect">
            <a:avLst/>
          </a:prstGeom>
          <a:noFill/>
          <a:ln>
            <a:noFill/>
          </a:ln>
        </p:spPr>
      </p:pic>
      <p:sp>
        <p:nvSpPr>
          <p:cNvPr id="291" name="Google Shape;291;p43"/>
          <p:cNvSpPr txBox="1"/>
          <p:nvPr/>
        </p:nvSpPr>
        <p:spPr>
          <a:xfrm>
            <a:off x="311700" y="1944088"/>
            <a:ext cx="266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t>Thumbs UP for YES!</a:t>
            </a:r>
            <a:endParaRPr b="1" sz="2100"/>
          </a:p>
        </p:txBody>
      </p:sp>
      <p:pic>
        <p:nvPicPr>
          <p:cNvPr id="292" name="Google Shape;292;p43"/>
          <p:cNvPicPr preferRelativeResize="0"/>
          <p:nvPr/>
        </p:nvPicPr>
        <p:blipFill>
          <a:blip r:embed="rId3">
            <a:alphaModFix/>
          </a:blip>
          <a:stretch>
            <a:fillRect/>
          </a:stretch>
        </p:blipFill>
        <p:spPr>
          <a:xfrm>
            <a:off x="387900" y="2394738"/>
            <a:ext cx="2527821" cy="21978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4"/>
          <p:cNvSpPr txBox="1"/>
          <p:nvPr>
            <p:ph type="ctrTitle"/>
          </p:nvPr>
        </p:nvSpPr>
        <p:spPr>
          <a:xfrm>
            <a:off x="311700" y="592175"/>
            <a:ext cx="8520600" cy="939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sz="4400">
                <a:solidFill>
                  <a:srgbClr val="38761D"/>
                </a:solidFill>
              </a:rPr>
              <a:t>Thank you for participating!</a:t>
            </a:r>
            <a:endParaRPr b="1" sz="4400">
              <a:solidFill>
                <a:srgbClr val="38761D"/>
              </a:solidFill>
            </a:endParaRPr>
          </a:p>
        </p:txBody>
      </p:sp>
      <p:sp>
        <p:nvSpPr>
          <p:cNvPr id="298" name="Google Shape;298;p44"/>
          <p:cNvSpPr txBox="1"/>
          <p:nvPr>
            <p:ph idx="1" type="subTitle"/>
          </p:nvPr>
        </p:nvSpPr>
        <p:spPr>
          <a:xfrm>
            <a:off x="358150" y="1593475"/>
            <a:ext cx="8520600" cy="1232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3100"/>
              <a:t>Seed, Sprout, Spice!</a:t>
            </a:r>
            <a:r>
              <a:rPr lang="en" sz="3100"/>
              <a:t> </a:t>
            </a:r>
            <a:endParaRPr sz="3100"/>
          </a:p>
          <a:p>
            <a:pPr indent="0" lvl="0" marL="0" rtl="0" algn="ctr">
              <a:spcBef>
                <a:spcPts val="0"/>
              </a:spcBef>
              <a:spcAft>
                <a:spcPts val="0"/>
              </a:spcAft>
              <a:buNone/>
            </a:pPr>
            <a:r>
              <a:rPr lang="en" sz="3100"/>
              <a:t>All About Pueblo Chiles</a:t>
            </a:r>
            <a:endParaRPr sz="3100"/>
          </a:p>
        </p:txBody>
      </p:sp>
      <p:pic>
        <p:nvPicPr>
          <p:cNvPr id="299" name="Google Shape;299;p44"/>
          <p:cNvPicPr preferRelativeResize="0"/>
          <p:nvPr/>
        </p:nvPicPr>
        <p:blipFill>
          <a:blip r:embed="rId3">
            <a:alphaModFix/>
          </a:blip>
          <a:stretch>
            <a:fillRect/>
          </a:stretch>
        </p:blipFill>
        <p:spPr>
          <a:xfrm>
            <a:off x="152400" y="3130375"/>
            <a:ext cx="5739105" cy="1860726"/>
          </a:xfrm>
          <a:prstGeom prst="rect">
            <a:avLst/>
          </a:prstGeom>
          <a:noFill/>
          <a:ln>
            <a:noFill/>
          </a:ln>
        </p:spPr>
      </p:pic>
      <p:pic>
        <p:nvPicPr>
          <p:cNvPr id="300" name="Google Shape;300;p44"/>
          <p:cNvPicPr preferRelativeResize="0"/>
          <p:nvPr/>
        </p:nvPicPr>
        <p:blipFill>
          <a:blip r:embed="rId4">
            <a:alphaModFix/>
          </a:blip>
          <a:stretch>
            <a:fillRect/>
          </a:stretch>
        </p:blipFill>
        <p:spPr>
          <a:xfrm>
            <a:off x="6043899" y="2911550"/>
            <a:ext cx="2114652" cy="20795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6"/>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Pre-Test Student Question #2</a:t>
            </a:r>
            <a:endParaRPr/>
          </a:p>
        </p:txBody>
      </p:sp>
      <p:sp>
        <p:nvSpPr>
          <p:cNvPr id="88" name="Google Shape;88;p16"/>
          <p:cNvSpPr txBox="1"/>
          <p:nvPr>
            <p:ph idx="1" type="body"/>
          </p:nvPr>
        </p:nvSpPr>
        <p:spPr>
          <a:xfrm>
            <a:off x="311700" y="695275"/>
            <a:ext cx="8520600" cy="6342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 sz="2800">
                <a:solidFill>
                  <a:srgbClr val="38761D"/>
                </a:solidFill>
              </a:rPr>
              <a:t>Have you ever heard of Pueblo Chiles?</a:t>
            </a:r>
            <a:endParaRPr b="1" sz="2800">
              <a:solidFill>
                <a:srgbClr val="38761D"/>
              </a:solidFill>
            </a:endParaRPr>
          </a:p>
        </p:txBody>
      </p:sp>
      <p:sp>
        <p:nvSpPr>
          <p:cNvPr id="89" name="Google Shape;89;p16"/>
          <p:cNvSpPr txBox="1"/>
          <p:nvPr/>
        </p:nvSpPr>
        <p:spPr>
          <a:xfrm>
            <a:off x="311700" y="4610150"/>
            <a:ext cx="8655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800"/>
              <a:t>Teachers and/or Volunteers, please record student responses. </a:t>
            </a:r>
            <a:endParaRPr b="1" i="1" sz="1800"/>
          </a:p>
        </p:txBody>
      </p:sp>
      <p:sp>
        <p:nvSpPr>
          <p:cNvPr id="90" name="Google Shape;90;p16"/>
          <p:cNvSpPr txBox="1"/>
          <p:nvPr/>
        </p:nvSpPr>
        <p:spPr>
          <a:xfrm>
            <a:off x="6270000" y="1516650"/>
            <a:ext cx="266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t>Thumbs Sideways for NOT SURE!</a:t>
            </a:r>
            <a:endParaRPr b="1" sz="2100"/>
          </a:p>
        </p:txBody>
      </p:sp>
      <p:pic>
        <p:nvPicPr>
          <p:cNvPr id="91" name="Google Shape;91;p16"/>
          <p:cNvPicPr preferRelativeResize="0"/>
          <p:nvPr/>
        </p:nvPicPr>
        <p:blipFill>
          <a:blip r:embed="rId3">
            <a:alphaModFix/>
          </a:blip>
          <a:stretch>
            <a:fillRect/>
          </a:stretch>
        </p:blipFill>
        <p:spPr>
          <a:xfrm flipH="1" rot="5400000">
            <a:off x="6346200" y="1967300"/>
            <a:ext cx="2527821" cy="2197800"/>
          </a:xfrm>
          <a:prstGeom prst="rect">
            <a:avLst/>
          </a:prstGeom>
          <a:noFill/>
          <a:ln>
            <a:noFill/>
          </a:ln>
        </p:spPr>
      </p:pic>
      <p:sp>
        <p:nvSpPr>
          <p:cNvPr id="92" name="Google Shape;92;p16"/>
          <p:cNvSpPr txBox="1"/>
          <p:nvPr/>
        </p:nvSpPr>
        <p:spPr>
          <a:xfrm>
            <a:off x="3290850" y="1516650"/>
            <a:ext cx="266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t>Thumbs Down for NO!</a:t>
            </a:r>
            <a:endParaRPr b="1" sz="2100"/>
          </a:p>
        </p:txBody>
      </p:sp>
      <p:pic>
        <p:nvPicPr>
          <p:cNvPr id="93" name="Google Shape;93;p16"/>
          <p:cNvPicPr preferRelativeResize="0"/>
          <p:nvPr/>
        </p:nvPicPr>
        <p:blipFill>
          <a:blip r:embed="rId3">
            <a:alphaModFix/>
          </a:blip>
          <a:stretch>
            <a:fillRect/>
          </a:stretch>
        </p:blipFill>
        <p:spPr>
          <a:xfrm flipH="1" rot="10800000">
            <a:off x="3367050" y="1967300"/>
            <a:ext cx="2527821" cy="2197800"/>
          </a:xfrm>
          <a:prstGeom prst="rect">
            <a:avLst/>
          </a:prstGeom>
          <a:noFill/>
          <a:ln>
            <a:noFill/>
          </a:ln>
        </p:spPr>
      </p:pic>
      <p:sp>
        <p:nvSpPr>
          <p:cNvPr id="94" name="Google Shape;94;p16"/>
          <p:cNvSpPr txBox="1"/>
          <p:nvPr/>
        </p:nvSpPr>
        <p:spPr>
          <a:xfrm>
            <a:off x="311700" y="1563088"/>
            <a:ext cx="266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t>Thumbs UP for YES!</a:t>
            </a:r>
            <a:endParaRPr b="1" sz="2100"/>
          </a:p>
        </p:txBody>
      </p:sp>
      <p:pic>
        <p:nvPicPr>
          <p:cNvPr id="95" name="Google Shape;95;p16"/>
          <p:cNvPicPr preferRelativeResize="0"/>
          <p:nvPr/>
        </p:nvPicPr>
        <p:blipFill>
          <a:blip r:embed="rId3">
            <a:alphaModFix/>
          </a:blip>
          <a:stretch>
            <a:fillRect/>
          </a:stretch>
        </p:blipFill>
        <p:spPr>
          <a:xfrm>
            <a:off x="387900" y="2013738"/>
            <a:ext cx="2527821" cy="2197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7"/>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Pre-Test Student Question #3</a:t>
            </a:r>
            <a:endParaRPr/>
          </a:p>
        </p:txBody>
      </p:sp>
      <p:sp>
        <p:nvSpPr>
          <p:cNvPr id="101" name="Google Shape;101;p17"/>
          <p:cNvSpPr txBox="1"/>
          <p:nvPr>
            <p:ph idx="1" type="body"/>
          </p:nvPr>
        </p:nvSpPr>
        <p:spPr>
          <a:xfrm>
            <a:off x="311700" y="695275"/>
            <a:ext cx="8520600" cy="6342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 sz="2800">
                <a:solidFill>
                  <a:srgbClr val="38761D"/>
                </a:solidFill>
              </a:rPr>
              <a:t>Have you ever eaten Pueblo chiles?</a:t>
            </a:r>
            <a:endParaRPr b="1" sz="2800">
              <a:solidFill>
                <a:srgbClr val="38761D"/>
              </a:solidFill>
            </a:endParaRPr>
          </a:p>
        </p:txBody>
      </p:sp>
      <p:sp>
        <p:nvSpPr>
          <p:cNvPr id="102" name="Google Shape;102;p17"/>
          <p:cNvSpPr txBox="1"/>
          <p:nvPr/>
        </p:nvSpPr>
        <p:spPr>
          <a:xfrm>
            <a:off x="311700" y="4610150"/>
            <a:ext cx="8655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800"/>
              <a:t>Teachers and/or Volunteers, please record student responses. </a:t>
            </a:r>
            <a:endParaRPr b="1" i="1" sz="1800"/>
          </a:p>
        </p:txBody>
      </p:sp>
      <p:sp>
        <p:nvSpPr>
          <p:cNvPr id="103" name="Google Shape;103;p17"/>
          <p:cNvSpPr txBox="1"/>
          <p:nvPr/>
        </p:nvSpPr>
        <p:spPr>
          <a:xfrm>
            <a:off x="6270000" y="1516650"/>
            <a:ext cx="266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t>Thumbs Sideways for NOT SURE!</a:t>
            </a:r>
            <a:endParaRPr b="1" sz="2100"/>
          </a:p>
        </p:txBody>
      </p:sp>
      <p:pic>
        <p:nvPicPr>
          <p:cNvPr id="104" name="Google Shape;104;p17"/>
          <p:cNvPicPr preferRelativeResize="0"/>
          <p:nvPr/>
        </p:nvPicPr>
        <p:blipFill>
          <a:blip r:embed="rId3">
            <a:alphaModFix/>
          </a:blip>
          <a:stretch>
            <a:fillRect/>
          </a:stretch>
        </p:blipFill>
        <p:spPr>
          <a:xfrm flipH="1" rot="5400000">
            <a:off x="6346200" y="1967300"/>
            <a:ext cx="2527821" cy="2197800"/>
          </a:xfrm>
          <a:prstGeom prst="rect">
            <a:avLst/>
          </a:prstGeom>
          <a:noFill/>
          <a:ln>
            <a:noFill/>
          </a:ln>
        </p:spPr>
      </p:pic>
      <p:sp>
        <p:nvSpPr>
          <p:cNvPr id="105" name="Google Shape;105;p17"/>
          <p:cNvSpPr txBox="1"/>
          <p:nvPr/>
        </p:nvSpPr>
        <p:spPr>
          <a:xfrm>
            <a:off x="3290850" y="1516650"/>
            <a:ext cx="266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t>Thumbs Down for NO!</a:t>
            </a:r>
            <a:endParaRPr b="1" sz="2100"/>
          </a:p>
        </p:txBody>
      </p:sp>
      <p:pic>
        <p:nvPicPr>
          <p:cNvPr id="106" name="Google Shape;106;p17"/>
          <p:cNvPicPr preferRelativeResize="0"/>
          <p:nvPr/>
        </p:nvPicPr>
        <p:blipFill>
          <a:blip r:embed="rId3">
            <a:alphaModFix/>
          </a:blip>
          <a:stretch>
            <a:fillRect/>
          </a:stretch>
        </p:blipFill>
        <p:spPr>
          <a:xfrm flipH="1" rot="10800000">
            <a:off x="3367050" y="1967300"/>
            <a:ext cx="2527821" cy="2197800"/>
          </a:xfrm>
          <a:prstGeom prst="rect">
            <a:avLst/>
          </a:prstGeom>
          <a:noFill/>
          <a:ln>
            <a:noFill/>
          </a:ln>
        </p:spPr>
      </p:pic>
      <p:sp>
        <p:nvSpPr>
          <p:cNvPr id="107" name="Google Shape;107;p17"/>
          <p:cNvSpPr txBox="1"/>
          <p:nvPr/>
        </p:nvSpPr>
        <p:spPr>
          <a:xfrm>
            <a:off x="311700" y="1563088"/>
            <a:ext cx="266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t>Thumbs UP for YES!</a:t>
            </a:r>
            <a:endParaRPr b="1" sz="2100"/>
          </a:p>
        </p:txBody>
      </p:sp>
      <p:pic>
        <p:nvPicPr>
          <p:cNvPr id="108" name="Google Shape;108;p17"/>
          <p:cNvPicPr preferRelativeResize="0"/>
          <p:nvPr/>
        </p:nvPicPr>
        <p:blipFill>
          <a:blip r:embed="rId3">
            <a:alphaModFix/>
          </a:blip>
          <a:stretch>
            <a:fillRect/>
          </a:stretch>
        </p:blipFill>
        <p:spPr>
          <a:xfrm>
            <a:off x="387900" y="2013738"/>
            <a:ext cx="2527821" cy="2197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8"/>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Pre-Test Student Question #4</a:t>
            </a:r>
            <a:endParaRPr/>
          </a:p>
        </p:txBody>
      </p:sp>
      <p:sp>
        <p:nvSpPr>
          <p:cNvPr id="114" name="Google Shape;114;p18"/>
          <p:cNvSpPr txBox="1"/>
          <p:nvPr>
            <p:ph idx="1" type="body"/>
          </p:nvPr>
        </p:nvSpPr>
        <p:spPr>
          <a:xfrm>
            <a:off x="311700" y="695275"/>
            <a:ext cx="8520600" cy="10497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b="1" lang="en" sz="2800">
                <a:solidFill>
                  <a:srgbClr val="38761D"/>
                </a:solidFill>
              </a:rPr>
              <a:t>Are Pueblo Chiles an important crop for Colorado Agriculture?</a:t>
            </a:r>
            <a:endParaRPr b="1" sz="2800">
              <a:solidFill>
                <a:srgbClr val="38761D"/>
              </a:solidFill>
            </a:endParaRPr>
          </a:p>
        </p:txBody>
      </p:sp>
      <p:sp>
        <p:nvSpPr>
          <p:cNvPr id="115" name="Google Shape;115;p18"/>
          <p:cNvSpPr txBox="1"/>
          <p:nvPr/>
        </p:nvSpPr>
        <p:spPr>
          <a:xfrm>
            <a:off x="311700" y="4610150"/>
            <a:ext cx="8655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800"/>
              <a:t>Teachers and/or Volunteers, please record student responses. </a:t>
            </a:r>
            <a:endParaRPr b="1" i="1" sz="1800"/>
          </a:p>
        </p:txBody>
      </p:sp>
      <p:sp>
        <p:nvSpPr>
          <p:cNvPr id="116" name="Google Shape;116;p18"/>
          <p:cNvSpPr txBox="1"/>
          <p:nvPr/>
        </p:nvSpPr>
        <p:spPr>
          <a:xfrm>
            <a:off x="6270000" y="1897650"/>
            <a:ext cx="266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t>Thumbs Sideways for NOT SURE!</a:t>
            </a:r>
            <a:endParaRPr b="1" sz="2100"/>
          </a:p>
        </p:txBody>
      </p:sp>
      <p:pic>
        <p:nvPicPr>
          <p:cNvPr id="117" name="Google Shape;117;p18"/>
          <p:cNvPicPr preferRelativeResize="0"/>
          <p:nvPr/>
        </p:nvPicPr>
        <p:blipFill>
          <a:blip r:embed="rId3">
            <a:alphaModFix/>
          </a:blip>
          <a:stretch>
            <a:fillRect/>
          </a:stretch>
        </p:blipFill>
        <p:spPr>
          <a:xfrm flipH="1" rot="5400000">
            <a:off x="6346200" y="2348300"/>
            <a:ext cx="2527821" cy="2197800"/>
          </a:xfrm>
          <a:prstGeom prst="rect">
            <a:avLst/>
          </a:prstGeom>
          <a:noFill/>
          <a:ln>
            <a:noFill/>
          </a:ln>
        </p:spPr>
      </p:pic>
      <p:sp>
        <p:nvSpPr>
          <p:cNvPr id="118" name="Google Shape;118;p18"/>
          <p:cNvSpPr txBox="1"/>
          <p:nvPr/>
        </p:nvSpPr>
        <p:spPr>
          <a:xfrm>
            <a:off x="3290850" y="1897650"/>
            <a:ext cx="266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t>Thumbs Down for NO!</a:t>
            </a:r>
            <a:endParaRPr b="1" sz="2100"/>
          </a:p>
        </p:txBody>
      </p:sp>
      <p:pic>
        <p:nvPicPr>
          <p:cNvPr id="119" name="Google Shape;119;p18"/>
          <p:cNvPicPr preferRelativeResize="0"/>
          <p:nvPr/>
        </p:nvPicPr>
        <p:blipFill>
          <a:blip r:embed="rId3">
            <a:alphaModFix/>
          </a:blip>
          <a:stretch>
            <a:fillRect/>
          </a:stretch>
        </p:blipFill>
        <p:spPr>
          <a:xfrm flipH="1" rot="10800000">
            <a:off x="3367050" y="2348300"/>
            <a:ext cx="2527821" cy="2197800"/>
          </a:xfrm>
          <a:prstGeom prst="rect">
            <a:avLst/>
          </a:prstGeom>
          <a:noFill/>
          <a:ln>
            <a:noFill/>
          </a:ln>
        </p:spPr>
      </p:pic>
      <p:sp>
        <p:nvSpPr>
          <p:cNvPr id="120" name="Google Shape;120;p18"/>
          <p:cNvSpPr txBox="1"/>
          <p:nvPr/>
        </p:nvSpPr>
        <p:spPr>
          <a:xfrm>
            <a:off x="311700" y="1944088"/>
            <a:ext cx="266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t>Thumbs UP for YES!</a:t>
            </a:r>
            <a:endParaRPr b="1" sz="2100"/>
          </a:p>
        </p:txBody>
      </p:sp>
      <p:pic>
        <p:nvPicPr>
          <p:cNvPr id="121" name="Google Shape;121;p18"/>
          <p:cNvPicPr preferRelativeResize="0"/>
          <p:nvPr/>
        </p:nvPicPr>
        <p:blipFill>
          <a:blip r:embed="rId3">
            <a:alphaModFix/>
          </a:blip>
          <a:stretch>
            <a:fillRect/>
          </a:stretch>
        </p:blipFill>
        <p:spPr>
          <a:xfrm>
            <a:off x="387900" y="2394738"/>
            <a:ext cx="2527821" cy="2197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9"/>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38761D"/>
                </a:solidFill>
              </a:rPr>
              <a:t>Vocabulary Words</a:t>
            </a:r>
            <a:endParaRPr b="1">
              <a:solidFill>
                <a:srgbClr val="38761D"/>
              </a:solidFill>
            </a:endParaRPr>
          </a:p>
        </p:txBody>
      </p:sp>
      <p:sp>
        <p:nvSpPr>
          <p:cNvPr id="127" name="Google Shape;127;p19"/>
          <p:cNvSpPr txBox="1"/>
          <p:nvPr>
            <p:ph idx="1" type="body"/>
          </p:nvPr>
        </p:nvSpPr>
        <p:spPr>
          <a:xfrm>
            <a:off x="311700" y="712925"/>
            <a:ext cx="8520600" cy="42756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None/>
            </a:pPr>
            <a:r>
              <a:rPr b="1" lang="en"/>
              <a:t>Arkansas River</a:t>
            </a:r>
            <a:r>
              <a:rPr lang="en"/>
              <a:t> - the Arkansas River is 1,469 miles long and the sixth-longest river in the United States. It’s a major tributary of the Mississippi River, and its source is located near Leadville, in Colorado’s Rocky Mountains. It travels through four states before it reaches its mouth and namesake in Arkansas.</a:t>
            </a:r>
            <a:endParaRPr/>
          </a:p>
          <a:p>
            <a:pPr indent="0" lvl="0" marL="0" rtl="0" algn="l">
              <a:lnSpc>
                <a:spcPct val="105000"/>
              </a:lnSpc>
              <a:spcBef>
                <a:spcPts val="1200"/>
              </a:spcBef>
              <a:spcAft>
                <a:spcPts val="0"/>
              </a:spcAft>
              <a:buNone/>
            </a:pPr>
            <a:r>
              <a:rPr b="1" lang="en"/>
              <a:t>breeding quality</a:t>
            </a:r>
            <a:r>
              <a:rPr lang="en"/>
              <a:t> - </a:t>
            </a:r>
            <a:r>
              <a:rPr lang="en"/>
              <a:t>desirable</a:t>
            </a:r>
            <a:r>
              <a:rPr lang="en"/>
              <a:t> genetic traits cultivated through selective reproduction in animals or plants to enhance specific characteristics in successive generations.</a:t>
            </a:r>
            <a:endParaRPr/>
          </a:p>
          <a:p>
            <a:pPr indent="0" lvl="0" marL="0" rtl="0" algn="l">
              <a:lnSpc>
                <a:spcPct val="105000"/>
              </a:lnSpc>
              <a:spcBef>
                <a:spcPts val="1200"/>
              </a:spcBef>
              <a:spcAft>
                <a:spcPts val="0"/>
              </a:spcAft>
              <a:buNone/>
            </a:pPr>
            <a:r>
              <a:rPr b="1" lang="en"/>
              <a:t>capsaicin</a:t>
            </a:r>
            <a:r>
              <a:rPr lang="en"/>
              <a:t> - a colorless, crystalline, bitter compound; the substance measured to determine spiciness.</a:t>
            </a:r>
            <a:endParaRPr/>
          </a:p>
          <a:p>
            <a:pPr indent="0" lvl="0" marL="0" rtl="0" algn="l">
              <a:lnSpc>
                <a:spcPct val="105000"/>
              </a:lnSpc>
              <a:spcBef>
                <a:spcPts val="1200"/>
              </a:spcBef>
              <a:spcAft>
                <a:spcPts val="1200"/>
              </a:spcAft>
              <a:buNone/>
            </a:pPr>
            <a:r>
              <a:rPr b="1" lang="en"/>
              <a:t>cultivating</a:t>
            </a:r>
            <a:r>
              <a:rPr lang="en"/>
              <a:t> - the planting, tending, improving, or harvesting of crops or plants. The preparation of ground to promote their growth.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0"/>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38761D"/>
                </a:solidFill>
              </a:rPr>
              <a:t>Vocabulary Words</a:t>
            </a:r>
            <a:endParaRPr b="1">
              <a:solidFill>
                <a:srgbClr val="38761D"/>
              </a:solidFill>
            </a:endParaRPr>
          </a:p>
        </p:txBody>
      </p:sp>
      <p:sp>
        <p:nvSpPr>
          <p:cNvPr id="133" name="Google Shape;133;p20"/>
          <p:cNvSpPr txBox="1"/>
          <p:nvPr>
            <p:ph idx="1" type="body"/>
          </p:nvPr>
        </p:nvSpPr>
        <p:spPr>
          <a:xfrm>
            <a:off x="311700" y="712925"/>
            <a:ext cx="8520600" cy="42756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Clr>
                <a:schemeClr val="dk1"/>
              </a:buClr>
              <a:buSzPts val="1100"/>
              <a:buFont typeface="Arial"/>
              <a:buNone/>
            </a:pPr>
            <a:r>
              <a:rPr b="1" lang="en"/>
              <a:t>discing</a:t>
            </a:r>
            <a:r>
              <a:rPr lang="en"/>
              <a:t> - to work the land with a disc harrow; a piece of equipment with sharp circular implements.</a:t>
            </a:r>
            <a:endParaRPr/>
          </a:p>
          <a:p>
            <a:pPr indent="0" lvl="0" marL="0" rtl="0" algn="l">
              <a:lnSpc>
                <a:spcPct val="105000"/>
              </a:lnSpc>
              <a:spcBef>
                <a:spcPts val="1200"/>
              </a:spcBef>
              <a:spcAft>
                <a:spcPts val="0"/>
              </a:spcAft>
              <a:buClr>
                <a:schemeClr val="dk1"/>
              </a:buClr>
              <a:buSzPts val="1100"/>
              <a:buFont typeface="Arial"/>
              <a:buNone/>
            </a:pPr>
            <a:r>
              <a:rPr b="1" lang="en"/>
              <a:t>fertilizing</a:t>
            </a:r>
            <a:r>
              <a:rPr lang="en"/>
              <a:t> - supplementing the existing soil with needed nutrients.</a:t>
            </a:r>
            <a:endParaRPr b="1"/>
          </a:p>
          <a:p>
            <a:pPr indent="0" lvl="0" marL="0" rtl="0" algn="l">
              <a:lnSpc>
                <a:spcPct val="105000"/>
              </a:lnSpc>
              <a:spcBef>
                <a:spcPts val="1200"/>
              </a:spcBef>
              <a:spcAft>
                <a:spcPts val="0"/>
              </a:spcAft>
              <a:buNone/>
            </a:pPr>
            <a:r>
              <a:rPr b="1" lang="en"/>
              <a:t>irrigation</a:t>
            </a:r>
            <a:r>
              <a:rPr lang="en"/>
              <a:t> - the </a:t>
            </a:r>
            <a:r>
              <a:rPr lang="en"/>
              <a:t>artificial</a:t>
            </a:r>
            <a:r>
              <a:rPr lang="en"/>
              <a:t> application of water to the soil through various systems that may consist of pumps, valves, pipes, and sprinklers. These networks distribute water to the entire field uniformly. Irrigation is usually used in areas where rainfall is irregular, during dry times, or when drought is expected.</a:t>
            </a:r>
            <a:endParaRPr/>
          </a:p>
          <a:p>
            <a:pPr indent="0" lvl="0" marL="0" rtl="0" algn="l">
              <a:lnSpc>
                <a:spcPct val="105000"/>
              </a:lnSpc>
              <a:spcBef>
                <a:spcPts val="1200"/>
              </a:spcBef>
              <a:spcAft>
                <a:spcPts val="0"/>
              </a:spcAft>
              <a:buNone/>
            </a:pPr>
            <a:r>
              <a:rPr b="1" lang="en"/>
              <a:t>roasting</a:t>
            </a:r>
            <a:r>
              <a:rPr lang="en"/>
              <a:t> - cooking whole chiles in a large </a:t>
            </a:r>
            <a:r>
              <a:rPr lang="en"/>
              <a:t>rotating roaster.</a:t>
            </a:r>
            <a:endParaRPr/>
          </a:p>
          <a:p>
            <a:pPr indent="0" lvl="0" marL="0" rtl="0" algn="l">
              <a:lnSpc>
                <a:spcPct val="105000"/>
              </a:lnSpc>
              <a:spcBef>
                <a:spcPts val="1200"/>
              </a:spcBef>
              <a:spcAft>
                <a:spcPts val="1200"/>
              </a:spcAft>
              <a:buNone/>
            </a:pPr>
            <a:r>
              <a:rPr b="1" lang="en"/>
              <a:t>Scoville Heat Scale</a:t>
            </a:r>
            <a:r>
              <a:rPr lang="en"/>
              <a:t> - a scale of spicy taste for a chile pepper when assigned a numerical measure in Scoville heat units. Determined by a chemical measure of capsaicin levels.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1"/>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38761D"/>
                </a:solidFill>
              </a:rPr>
              <a:t>Vocabulary Words</a:t>
            </a:r>
            <a:endParaRPr b="1">
              <a:solidFill>
                <a:srgbClr val="38761D"/>
              </a:solidFill>
            </a:endParaRPr>
          </a:p>
        </p:txBody>
      </p:sp>
      <p:sp>
        <p:nvSpPr>
          <p:cNvPr id="139" name="Google Shape;139;p21"/>
          <p:cNvSpPr txBox="1"/>
          <p:nvPr>
            <p:ph idx="1" type="body"/>
          </p:nvPr>
        </p:nvSpPr>
        <p:spPr>
          <a:xfrm>
            <a:off x="311700" y="712925"/>
            <a:ext cx="8520600" cy="4275600"/>
          </a:xfrm>
          <a:prstGeom prst="rect">
            <a:avLst/>
          </a:prstGeom>
        </p:spPr>
        <p:txBody>
          <a:bodyPr anchorCtr="0" anchor="t" bIns="91425" lIns="91425" spcFirstLastPara="1" rIns="91425" wrap="square" tIns="91425">
            <a:normAutofit lnSpcReduction="10000"/>
          </a:bodyPr>
          <a:lstStyle/>
          <a:p>
            <a:pPr indent="0" lvl="0" marL="0" rtl="0" algn="l">
              <a:lnSpc>
                <a:spcPct val="105000"/>
              </a:lnSpc>
              <a:spcBef>
                <a:spcPts val="0"/>
              </a:spcBef>
              <a:spcAft>
                <a:spcPts val="0"/>
              </a:spcAft>
              <a:buNone/>
            </a:pPr>
            <a:r>
              <a:rPr b="1" lang="en"/>
              <a:t>siphon tube</a:t>
            </a:r>
            <a:r>
              <a:rPr lang="en"/>
              <a:t> - a tube bent into a curve, for use in drawing water from one area to another, such as from a ditch into rows.</a:t>
            </a:r>
            <a:endParaRPr b="1"/>
          </a:p>
          <a:p>
            <a:pPr indent="0" lvl="0" marL="0" rtl="0" algn="l">
              <a:lnSpc>
                <a:spcPct val="105000"/>
              </a:lnSpc>
              <a:spcBef>
                <a:spcPts val="1200"/>
              </a:spcBef>
              <a:spcAft>
                <a:spcPts val="0"/>
              </a:spcAft>
              <a:buClr>
                <a:schemeClr val="dk1"/>
              </a:buClr>
              <a:buSzPts val="1100"/>
              <a:buFont typeface="Arial"/>
              <a:buNone/>
            </a:pPr>
            <a:r>
              <a:rPr b="1" lang="en"/>
              <a:t>soil health (health of the soil)</a:t>
            </a:r>
            <a:r>
              <a:rPr lang="en"/>
              <a:t> - the continued capacity of soil to function as a vital living ecosystem that sustains plants, animals, and humans. Healthy soil provides clean air and water, bountiful crops and forests, productive grazing lands, diverse wildlife, and beautiful landscapes.</a:t>
            </a:r>
            <a:endParaRPr b="1"/>
          </a:p>
          <a:p>
            <a:pPr indent="0" lvl="0" marL="0" rtl="0" algn="l">
              <a:lnSpc>
                <a:spcPct val="105000"/>
              </a:lnSpc>
              <a:spcBef>
                <a:spcPts val="1200"/>
              </a:spcBef>
              <a:spcAft>
                <a:spcPts val="0"/>
              </a:spcAft>
              <a:buNone/>
            </a:pPr>
            <a:r>
              <a:rPr b="1" lang="en"/>
              <a:t>sowed</a:t>
            </a:r>
            <a:r>
              <a:rPr lang="en"/>
              <a:t> - to scatter seeds over land for growth.</a:t>
            </a:r>
            <a:endParaRPr/>
          </a:p>
          <a:p>
            <a:pPr indent="0" lvl="0" marL="0" rtl="0" algn="l">
              <a:lnSpc>
                <a:spcPct val="105000"/>
              </a:lnSpc>
              <a:spcBef>
                <a:spcPts val="1200"/>
              </a:spcBef>
              <a:spcAft>
                <a:spcPts val="0"/>
              </a:spcAft>
              <a:buNone/>
            </a:pPr>
            <a:r>
              <a:rPr b="1" lang="en"/>
              <a:t>sprinkler</a:t>
            </a:r>
            <a:r>
              <a:rPr lang="en"/>
              <a:t> - large mechanical method of applying water in a controlled manner that is similar to rainfall. Sprinklers can be used for residential, industrial, and agricultural usage.</a:t>
            </a:r>
            <a:endParaRPr/>
          </a:p>
          <a:p>
            <a:pPr indent="0" lvl="0" marL="0" rtl="0" algn="l">
              <a:lnSpc>
                <a:spcPct val="105000"/>
              </a:lnSpc>
              <a:spcBef>
                <a:spcPts val="1200"/>
              </a:spcBef>
              <a:spcAft>
                <a:spcPts val="0"/>
              </a:spcAft>
              <a:buNone/>
            </a:pPr>
            <a:r>
              <a:rPr b="1" lang="en"/>
              <a:t>transplant</a:t>
            </a:r>
            <a:r>
              <a:rPr lang="en"/>
              <a:t> - to move from one place and plant it in another.</a:t>
            </a:r>
            <a:endParaRPr/>
          </a:p>
          <a:p>
            <a:pPr indent="0" lvl="0" marL="0" rtl="0" algn="l">
              <a:lnSpc>
                <a:spcPct val="105000"/>
              </a:lnSpc>
              <a:spcBef>
                <a:spcPts val="1200"/>
              </a:spcBef>
              <a:spcAft>
                <a:spcPts val="1200"/>
              </a:spcAft>
              <a:buNone/>
            </a:pPr>
            <a:r>
              <a:rPr b="1" lang="en"/>
              <a:t>yield</a:t>
            </a:r>
            <a:r>
              <a:rPr lang="en"/>
              <a:t> - to give forth or produce by a natural process or in return for cultivation.</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