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60" r:id="rId5"/>
    <p:sldId id="263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0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1: Energy Flow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334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Plugged 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of five things you do each day which require energy! </a:t>
            </a:r>
          </a:p>
          <a:p>
            <a:r>
              <a:rPr lang="en-US" dirty="0" smtClean="0"/>
              <a:t>Hold up five fingers to show when you are ready.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234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Explain how energy is </a:t>
            </a:r>
            <a:r>
              <a:rPr lang="en-US" b="1" dirty="0"/>
              <a:t>generated</a:t>
            </a:r>
            <a:r>
              <a:rPr lang="en-US" dirty="0"/>
              <a:t> </a:t>
            </a:r>
          </a:p>
          <a:p>
            <a:pPr lvl="0"/>
            <a:r>
              <a:rPr lang="en-US" dirty="0"/>
              <a:t>Explain how energy is </a:t>
            </a:r>
            <a:r>
              <a:rPr lang="en-US" b="1" dirty="0"/>
              <a:t>distributed</a:t>
            </a:r>
          </a:p>
          <a:p>
            <a:pPr lvl="0"/>
            <a:r>
              <a:rPr lang="en-US" dirty="0"/>
              <a:t>Develop a model demonstrating </a:t>
            </a:r>
            <a:r>
              <a:rPr lang="en-US" b="1" dirty="0"/>
              <a:t>the flow of energy </a:t>
            </a:r>
            <a:r>
              <a:rPr lang="en-US" dirty="0"/>
              <a:t>from generation to use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964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 descr="hands in.jpg"/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2" cstate="print">
            <a:alphaModFix amt="5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79" r="13025"/>
          <a:stretch/>
        </p:blipFill>
        <p:spPr>
          <a:xfrm>
            <a:off x="-205430" y="1310276"/>
            <a:ext cx="8260218" cy="6207551"/>
          </a:xfrm>
        </p:spPr>
      </p:pic>
      <p:sp>
        <p:nvSpPr>
          <p:cNvPr id="5" name="Tex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Petroleum</a:t>
            </a:r>
            <a:endParaRPr lang="en-US" sz="2000" dirty="0"/>
          </a:p>
        </p:txBody>
      </p:sp>
      <p:sp>
        <p:nvSpPr>
          <p:cNvPr id="11" name="Text Placeholder 4"/>
          <p:cNvSpPr txBox="1">
            <a:spLocks/>
          </p:cNvSpPr>
          <p:nvPr/>
        </p:nvSpPr>
        <p:spPr>
          <a:xfrm>
            <a:off x="957197" y="1527071"/>
            <a:ext cx="3402856" cy="4431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Natural Gas</a:t>
            </a:r>
          </a:p>
        </p:txBody>
      </p:sp>
      <p:sp>
        <p:nvSpPr>
          <p:cNvPr id="12" name="Text Placeholder 4"/>
          <p:cNvSpPr txBox="1">
            <a:spLocks/>
          </p:cNvSpPr>
          <p:nvPr/>
        </p:nvSpPr>
        <p:spPr>
          <a:xfrm>
            <a:off x="957197" y="2043901"/>
            <a:ext cx="3402856" cy="4431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Coal</a:t>
            </a:r>
          </a:p>
        </p:txBody>
      </p:sp>
      <p:sp>
        <p:nvSpPr>
          <p:cNvPr id="21" name="Title 3"/>
          <p:cNvSpPr txBox="1">
            <a:spLocks/>
          </p:cNvSpPr>
          <p:nvPr/>
        </p:nvSpPr>
        <p:spPr>
          <a:xfrm>
            <a:off x="1109597" y="385636"/>
            <a:ext cx="6181611" cy="66247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6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Top 10 Energy Sources</a:t>
            </a:r>
            <a:endParaRPr lang="en-US" dirty="0"/>
          </a:p>
        </p:txBody>
      </p:sp>
      <p:sp>
        <p:nvSpPr>
          <p:cNvPr id="2" name="Rounded Rectangle 1"/>
          <p:cNvSpPr/>
          <p:nvPr/>
        </p:nvSpPr>
        <p:spPr>
          <a:xfrm>
            <a:off x="220076" y="1562543"/>
            <a:ext cx="2241062" cy="103366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Petroleum</a:t>
            </a:r>
            <a:endParaRPr lang="en-US" sz="2400" dirty="0"/>
          </a:p>
        </p:txBody>
      </p:sp>
      <p:sp>
        <p:nvSpPr>
          <p:cNvPr id="24" name="Rounded Rectangle 23"/>
          <p:cNvSpPr/>
          <p:nvPr/>
        </p:nvSpPr>
        <p:spPr>
          <a:xfrm>
            <a:off x="2942197" y="1562543"/>
            <a:ext cx="2241062" cy="103366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/>
              <a:t>Biomass</a:t>
            </a:r>
            <a:r>
              <a:rPr lang="en-US" sz="2400" smtClean="0"/>
              <a:t>/</a:t>
            </a:r>
          </a:p>
          <a:p>
            <a:pPr algn="ctr"/>
            <a:r>
              <a:rPr lang="en-US" sz="2400" smtClean="0"/>
              <a:t>Biofuel</a:t>
            </a:r>
            <a:endParaRPr lang="en-US" sz="2400" dirty="0"/>
          </a:p>
        </p:txBody>
      </p:sp>
      <p:sp>
        <p:nvSpPr>
          <p:cNvPr id="28" name="Rounded Rectangle 27"/>
          <p:cNvSpPr/>
          <p:nvPr/>
        </p:nvSpPr>
        <p:spPr>
          <a:xfrm>
            <a:off x="5664317" y="1562543"/>
            <a:ext cx="2241062" cy="103366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Nuclear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10 - Put them in order!</a:t>
            </a:r>
            <a:endParaRPr lang="en-US" dirty="0"/>
          </a:p>
        </p:txBody>
      </p:sp>
      <p:sp>
        <p:nvSpPr>
          <p:cNvPr id="31" name="Rounded Rectangle 30"/>
          <p:cNvSpPr/>
          <p:nvPr/>
        </p:nvSpPr>
        <p:spPr>
          <a:xfrm>
            <a:off x="220076" y="2910074"/>
            <a:ext cx="2241062" cy="103366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Wind</a:t>
            </a:r>
            <a:endParaRPr lang="en-US" sz="2400" dirty="0"/>
          </a:p>
        </p:txBody>
      </p:sp>
      <p:sp>
        <p:nvSpPr>
          <p:cNvPr id="32" name="Rounded Rectangle 31"/>
          <p:cNvSpPr/>
          <p:nvPr/>
        </p:nvSpPr>
        <p:spPr>
          <a:xfrm>
            <a:off x="2942197" y="2910074"/>
            <a:ext cx="2241062" cy="103366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Natural Gas</a:t>
            </a:r>
            <a:endParaRPr lang="en-US" sz="2400" dirty="0"/>
          </a:p>
        </p:txBody>
      </p:sp>
      <p:sp>
        <p:nvSpPr>
          <p:cNvPr id="33" name="Rounded Rectangle 32"/>
          <p:cNvSpPr/>
          <p:nvPr/>
        </p:nvSpPr>
        <p:spPr>
          <a:xfrm>
            <a:off x="5664317" y="2910074"/>
            <a:ext cx="2241062" cy="103366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Wood</a:t>
            </a:r>
            <a:endParaRPr lang="en-US" sz="2400" dirty="0"/>
          </a:p>
        </p:txBody>
      </p:sp>
      <p:sp>
        <p:nvSpPr>
          <p:cNvPr id="34" name="Rounded Rectangle 33"/>
          <p:cNvSpPr/>
          <p:nvPr/>
        </p:nvSpPr>
        <p:spPr>
          <a:xfrm>
            <a:off x="220076" y="4179902"/>
            <a:ext cx="2241062" cy="103366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Hydropower</a:t>
            </a:r>
            <a:endParaRPr lang="en-US" sz="2400" dirty="0"/>
          </a:p>
        </p:txBody>
      </p:sp>
      <p:sp>
        <p:nvSpPr>
          <p:cNvPr id="35" name="Rounded Rectangle 34"/>
          <p:cNvSpPr/>
          <p:nvPr/>
        </p:nvSpPr>
        <p:spPr>
          <a:xfrm>
            <a:off x="2942197" y="4179902"/>
            <a:ext cx="2241062" cy="103366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Solar</a:t>
            </a:r>
            <a:endParaRPr lang="en-US" sz="2400" dirty="0"/>
          </a:p>
        </p:txBody>
      </p:sp>
      <p:sp>
        <p:nvSpPr>
          <p:cNvPr id="36" name="Rounded Rectangle 35"/>
          <p:cNvSpPr/>
          <p:nvPr/>
        </p:nvSpPr>
        <p:spPr>
          <a:xfrm>
            <a:off x="5664317" y="4179902"/>
            <a:ext cx="2241062" cy="103366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Coal</a:t>
            </a:r>
            <a:endParaRPr lang="en-US" sz="2400" dirty="0"/>
          </a:p>
        </p:txBody>
      </p:sp>
      <p:sp>
        <p:nvSpPr>
          <p:cNvPr id="37" name="Rounded Rectangle 36"/>
          <p:cNvSpPr/>
          <p:nvPr/>
        </p:nvSpPr>
        <p:spPr>
          <a:xfrm>
            <a:off x="2942197" y="5515353"/>
            <a:ext cx="2241062" cy="103366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Geothermal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32232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7197" y="233236"/>
            <a:ext cx="6181611" cy="662477"/>
          </a:xfrm>
        </p:spPr>
        <p:txBody>
          <a:bodyPr/>
          <a:lstStyle/>
          <a:p>
            <a:r>
              <a:rPr lang="en-US" dirty="0" smtClean="0"/>
              <a:t>Top 10 Energy Sources Used in U.S.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957197" y="1010241"/>
            <a:ext cx="3402856" cy="443197"/>
          </a:xfrm>
        </p:spPr>
        <p:txBody>
          <a:bodyPr>
            <a:normAutofit/>
          </a:bodyPr>
          <a:lstStyle/>
          <a:p>
            <a:r>
              <a:rPr lang="en-US" sz="2000" dirty="0" smtClean="0"/>
              <a:t>1. Petroleum, 36% - 20pts</a:t>
            </a:r>
            <a:endParaRPr lang="en-US" sz="2000" dirty="0"/>
          </a:p>
        </p:txBody>
      </p:sp>
      <p:pic>
        <p:nvPicPr>
          <p:cNvPr id="9" name="Picture Placeholder 8"/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258"/>
          <a:stretch/>
        </p:blipFill>
        <p:spPr>
          <a:xfrm>
            <a:off x="6802437" y="2321420"/>
            <a:ext cx="2015151" cy="1620775"/>
          </a:xfrm>
        </p:spPr>
      </p:pic>
      <p:pic>
        <p:nvPicPr>
          <p:cNvPr id="8" name="Picture Placeholder 7"/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088"/>
          <a:stretch/>
        </p:blipFill>
        <p:spPr>
          <a:xfrm>
            <a:off x="6802438" y="4013748"/>
            <a:ext cx="2015150" cy="2533440"/>
          </a:xfrm>
        </p:spPr>
      </p:pic>
      <p:sp>
        <p:nvSpPr>
          <p:cNvPr id="11" name="Text Placeholder 4"/>
          <p:cNvSpPr txBox="1">
            <a:spLocks/>
          </p:cNvSpPr>
          <p:nvPr/>
        </p:nvSpPr>
        <p:spPr>
          <a:xfrm>
            <a:off x="957197" y="1527071"/>
            <a:ext cx="3402856" cy="4431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2. Natural Gas, 27% - 18 </a:t>
            </a:r>
            <a:r>
              <a:rPr lang="en-US" sz="2000" dirty="0" err="1" smtClean="0"/>
              <a:t>pts</a:t>
            </a:r>
            <a:endParaRPr lang="en-US" sz="2000" dirty="0" smtClean="0"/>
          </a:p>
        </p:txBody>
      </p:sp>
      <p:sp>
        <p:nvSpPr>
          <p:cNvPr id="12" name="Text Placeholder 4"/>
          <p:cNvSpPr txBox="1">
            <a:spLocks/>
          </p:cNvSpPr>
          <p:nvPr/>
        </p:nvSpPr>
        <p:spPr>
          <a:xfrm>
            <a:off x="957197" y="2043901"/>
            <a:ext cx="3402856" cy="4431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3. Coal, 18% - 18 </a:t>
            </a:r>
            <a:r>
              <a:rPr lang="en-US" sz="2000" dirty="0" err="1" smtClean="0"/>
              <a:t>pts</a:t>
            </a:r>
            <a:endParaRPr lang="en-US" sz="2000" dirty="0" smtClean="0"/>
          </a:p>
        </p:txBody>
      </p:sp>
      <p:sp>
        <p:nvSpPr>
          <p:cNvPr id="14" name="Text Placeholder 4"/>
          <p:cNvSpPr txBox="1">
            <a:spLocks/>
          </p:cNvSpPr>
          <p:nvPr/>
        </p:nvSpPr>
        <p:spPr>
          <a:xfrm>
            <a:off x="957197" y="2560731"/>
            <a:ext cx="3402856" cy="4431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4. Nuclear, 8%  - 10 </a:t>
            </a:r>
            <a:r>
              <a:rPr lang="en-US" sz="2000" dirty="0" err="1" smtClean="0"/>
              <a:t>pts</a:t>
            </a:r>
            <a:endParaRPr lang="en-US" sz="2000" dirty="0" smtClean="0"/>
          </a:p>
        </p:txBody>
      </p:sp>
      <p:sp>
        <p:nvSpPr>
          <p:cNvPr id="15" name="Text Placeholder 4"/>
          <p:cNvSpPr txBox="1">
            <a:spLocks/>
          </p:cNvSpPr>
          <p:nvPr/>
        </p:nvSpPr>
        <p:spPr>
          <a:xfrm>
            <a:off x="957197" y="3077561"/>
            <a:ext cx="3402856" cy="4431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5. Hydropower, 2.7% - 9 </a:t>
            </a:r>
            <a:r>
              <a:rPr lang="en-US" sz="2000" dirty="0" err="1" smtClean="0"/>
              <a:t>pts</a:t>
            </a:r>
            <a:endParaRPr lang="en-US" sz="2000" dirty="0" smtClean="0"/>
          </a:p>
        </p:txBody>
      </p:sp>
      <p:sp>
        <p:nvSpPr>
          <p:cNvPr id="16" name="Text Placeholder 4"/>
          <p:cNvSpPr txBox="1">
            <a:spLocks/>
          </p:cNvSpPr>
          <p:nvPr/>
        </p:nvSpPr>
        <p:spPr>
          <a:xfrm>
            <a:off x="957197" y="3594391"/>
            <a:ext cx="4510742" cy="4431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6. Biomass/Biofuels, 2.43% - 8 </a:t>
            </a:r>
            <a:r>
              <a:rPr lang="en-US" sz="2000" dirty="0" err="1" smtClean="0"/>
              <a:t>pts</a:t>
            </a:r>
            <a:endParaRPr lang="en-US" sz="2000" dirty="0" smtClean="0"/>
          </a:p>
        </p:txBody>
      </p:sp>
      <p:sp>
        <p:nvSpPr>
          <p:cNvPr id="17" name="Text Placeholder 4"/>
          <p:cNvSpPr txBox="1">
            <a:spLocks/>
          </p:cNvSpPr>
          <p:nvPr/>
        </p:nvSpPr>
        <p:spPr>
          <a:xfrm>
            <a:off x="957197" y="4111221"/>
            <a:ext cx="3402856" cy="4431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7. Wood, 1.98% - 7pts</a:t>
            </a:r>
          </a:p>
        </p:txBody>
      </p:sp>
      <p:sp>
        <p:nvSpPr>
          <p:cNvPr id="18" name="Text Placeholder 4"/>
          <p:cNvSpPr txBox="1">
            <a:spLocks/>
          </p:cNvSpPr>
          <p:nvPr/>
        </p:nvSpPr>
        <p:spPr>
          <a:xfrm>
            <a:off x="957197" y="4628051"/>
            <a:ext cx="3402856" cy="4431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8</a:t>
            </a:r>
            <a:r>
              <a:rPr lang="en-US" sz="2000" dirty="0" smtClean="0"/>
              <a:t>. Wind, 1.35% - 6pts</a:t>
            </a:r>
          </a:p>
        </p:txBody>
      </p:sp>
      <p:sp>
        <p:nvSpPr>
          <p:cNvPr id="19" name="Text Placeholder 4"/>
          <p:cNvSpPr txBox="1">
            <a:spLocks/>
          </p:cNvSpPr>
          <p:nvPr/>
        </p:nvSpPr>
        <p:spPr>
          <a:xfrm>
            <a:off x="957197" y="5144881"/>
            <a:ext cx="3402856" cy="4431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9. Geothermal, 0.27% - 5pts </a:t>
            </a:r>
          </a:p>
        </p:txBody>
      </p:sp>
      <p:sp>
        <p:nvSpPr>
          <p:cNvPr id="20" name="Text Placeholder 4"/>
          <p:cNvSpPr txBox="1">
            <a:spLocks/>
          </p:cNvSpPr>
          <p:nvPr/>
        </p:nvSpPr>
        <p:spPr>
          <a:xfrm>
            <a:off x="957197" y="5661715"/>
            <a:ext cx="3402856" cy="4431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10. Solar, 0.18% - 4pts</a:t>
            </a:r>
          </a:p>
        </p:txBody>
      </p:sp>
    </p:spTree>
    <p:extLst>
      <p:ext uri="{BB962C8B-B14F-4D97-AF65-F5344CB8AC3E}">
        <p14:creationId xmlns:p14="http://schemas.microsoft.com/office/powerpoint/2010/main" val="1493200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1" grpId="0"/>
      <p:bldP spid="14" grpId="0"/>
      <p:bldP spid="15" grpId="0"/>
      <p:bldP spid="17" grpId="0"/>
      <p:bldP spid="18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Transmission Card Challenge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474" y="1414227"/>
            <a:ext cx="2127469" cy="180188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2283" y="1414227"/>
            <a:ext cx="1746176" cy="18206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04798" y="1414227"/>
            <a:ext cx="1989916" cy="314054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8474" y="4816655"/>
            <a:ext cx="2129532" cy="187822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51906" y="4755424"/>
            <a:ext cx="2564708" cy="19394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53769" y="4170489"/>
            <a:ext cx="1938369" cy="252438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5" name="Oval 14"/>
          <p:cNvSpPr/>
          <p:nvPr/>
        </p:nvSpPr>
        <p:spPr>
          <a:xfrm>
            <a:off x="221106" y="3003713"/>
            <a:ext cx="554735" cy="462278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711091" y="1183088"/>
            <a:ext cx="554735" cy="462278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7500052" y="1811378"/>
            <a:ext cx="554735" cy="462278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221106" y="4644702"/>
            <a:ext cx="554735" cy="462278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3424585" y="4413563"/>
            <a:ext cx="554735" cy="462278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7777419" y="3934452"/>
            <a:ext cx="554735" cy="462278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 rot="16200000">
            <a:off x="6525116" y="4229503"/>
            <a:ext cx="43043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Draft Graphics from www.need.org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60838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94" y="2588630"/>
            <a:ext cx="5730603" cy="1162050"/>
          </a:xfrm>
        </p:spPr>
        <p:txBody>
          <a:bodyPr/>
          <a:lstStyle/>
          <a:p>
            <a:r>
              <a:rPr lang="en-US" dirty="0" smtClean="0"/>
              <a:t>Build a Mini-Model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 smtClean="0"/>
              <a:t>Fit on a 3x5 index card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Show 7 major steps in energy transmission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Have a 3D component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Be ready to share the process using your model!</a:t>
            </a:r>
            <a:endParaRPr lang="en-US" sz="2000" dirty="0"/>
          </a:p>
        </p:txBody>
      </p:sp>
      <p:pic>
        <p:nvPicPr>
          <p:cNvPr id="7" name="Picture Placeholder 6" descr="iStock_000004670027Large.jpg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4" r="16394"/>
          <a:stretch>
            <a:fillRect/>
          </a:stretch>
        </p:blipFill>
        <p:spPr/>
      </p:pic>
      <p:pic>
        <p:nvPicPr>
          <p:cNvPr id="8" name="Picture Placeholder 7" descr="9199923175_573549f4d2_o.jpg"/>
          <p:cNvPicPr>
            <a:picLocks noGrp="1" noChangeAspect="1"/>
          </p:cNvPicPr>
          <p:nvPr>
            <p:ph type="pic" sz="quarter" idx="1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15" r="1641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291868645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324</TotalTime>
  <Words>220</Words>
  <Application>Microsoft Office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Rockwell</vt:lpstr>
      <vt:lpstr>Wingdings</vt:lpstr>
      <vt:lpstr>Advantage</vt:lpstr>
      <vt:lpstr>Lesson 1: Energy Flow</vt:lpstr>
      <vt:lpstr>Plugged In</vt:lpstr>
      <vt:lpstr>Learning Objectives</vt:lpstr>
      <vt:lpstr>Top 10 - Put them in order!</vt:lpstr>
      <vt:lpstr>Top 10 Energy Sources Used in U.S.</vt:lpstr>
      <vt:lpstr>Transmission Card Challenge</vt:lpstr>
      <vt:lpstr>Build a Mini-Model</vt:lpstr>
    </vt:vector>
  </TitlesOfParts>
  <Company>Vivayic,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Angela Mayfield</dc:creator>
  <cp:lastModifiedBy>DeAnn Tenhunfeld</cp:lastModifiedBy>
  <cp:revision>11</cp:revision>
  <dcterms:created xsi:type="dcterms:W3CDTF">2014-10-14T22:23:56Z</dcterms:created>
  <dcterms:modified xsi:type="dcterms:W3CDTF">2015-06-24T16:51:49Z</dcterms:modified>
</cp:coreProperties>
</file>