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4CBB79-FAA4-40BC-B289-F8FB784D8908}" type="datetimeFigureOut">
              <a:rPr lang="en-US" smtClean="0"/>
              <a:pPr/>
              <a:t>1/27/2014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29A1BDB-A092-4695-854E-B21627DE4F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upload.wikimedia.org/wikipedia/commons/2/28/Superstar_(3775824255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//upload.wikimedia.org/wikipedia/commons/b/b1/Thumbs_up_by_Wakalani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e/e3/Bacillus_subtilis_R017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//upload.wikimedia.org/wikipedia/commons/d/df/ARS_Campylobacter_jejuni.jpg" TargetMode="Externa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3886200" cy="2895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FOOD SAFETY SLEUTHS</a:t>
            </a:r>
            <a:endParaRPr lang="en-US" sz="4800" dirty="0"/>
          </a:p>
        </p:txBody>
      </p:sp>
      <p:pic>
        <p:nvPicPr>
          <p:cNvPr id="4" name="Picture 3" descr="food on counter.jpg"/>
          <p:cNvPicPr>
            <a:picLocks noChangeAspect="1"/>
          </p:cNvPicPr>
          <p:nvPr/>
        </p:nvPicPr>
        <p:blipFill>
          <a:blip r:embed="rId2"/>
          <a:srcRect l="6902" t="13333" b="4444"/>
          <a:stretch>
            <a:fillRect/>
          </a:stretch>
        </p:blipFill>
        <p:spPr>
          <a:xfrm>
            <a:off x="4572000" y="762000"/>
            <a:ext cx="4111576" cy="563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629400" y="6172200"/>
            <a:ext cx="312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Photo Credit CDC Amanda Mills</a:t>
            </a:r>
            <a:endParaRPr lang="en-US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86200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IT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953000"/>
            <a:ext cx="1727200" cy="120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Now you know what it takes to be a food safety superstar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Separate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Write a song or rhyme about the food safety steps. 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2530" name="Picture 2" descr="File:Superstar (3775824255)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7000" r="5000"/>
          <a:stretch>
            <a:fillRect/>
          </a:stretch>
        </p:blipFill>
        <p:spPr bwMode="auto">
          <a:xfrm>
            <a:off x="3200400" y="1981200"/>
            <a:ext cx="3178098" cy="2714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File:Thumbs up by Wakalan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5203" r="13589" b="16251"/>
          <a:stretch>
            <a:fillRect/>
          </a:stretch>
        </p:blipFill>
        <p:spPr bwMode="auto">
          <a:xfrm>
            <a:off x="7162800" y="5257800"/>
            <a:ext cx="1143000" cy="10692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What is a foodborne illness?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562600" cy="4267200"/>
          </a:xfrm>
        </p:spPr>
        <p:txBody>
          <a:bodyPr/>
          <a:lstStyle/>
          <a:p>
            <a:r>
              <a:rPr lang="en-US" dirty="0" smtClean="0"/>
              <a:t>A disease carried to humans by food</a:t>
            </a:r>
          </a:p>
          <a:p>
            <a:r>
              <a:rPr lang="en-US" dirty="0" smtClean="0"/>
              <a:t>Symptoms include nausea, vomiting, stomach cramps, fever, and diarrhea </a:t>
            </a:r>
          </a:p>
        </p:txBody>
      </p:sp>
      <p:pic>
        <p:nvPicPr>
          <p:cNvPr id="4" name="Picture 3" descr="taking te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09800"/>
            <a:ext cx="2162106" cy="3005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553200" y="51816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Photo Credit CDC 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causes foodborne illness?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83880" cy="3886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Mostly caused by pathogenic microorganisms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Bacteria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Viruses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Parasites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Often spread by mishandling food. </a:t>
            </a:r>
            <a:r>
              <a:rPr lang="en-US" sz="2400" dirty="0" smtClean="0"/>
              <a:t>Invisible to the naked eye. </a:t>
            </a:r>
            <a:endParaRPr lang="en-US" sz="2400" dirty="0"/>
          </a:p>
        </p:txBody>
      </p:sp>
      <p:pic>
        <p:nvPicPr>
          <p:cNvPr id="4" name="Picture 3" descr="electron microscope.jpg"/>
          <p:cNvPicPr>
            <a:picLocks noChangeAspect="1"/>
          </p:cNvPicPr>
          <p:nvPr/>
        </p:nvPicPr>
        <p:blipFill>
          <a:blip r:embed="rId2"/>
          <a:srcRect l="18360" t="10938" r="17812" b="5937"/>
          <a:stretch>
            <a:fillRect/>
          </a:stretch>
        </p:blipFill>
        <p:spPr>
          <a:xfrm>
            <a:off x="5257800" y="2438400"/>
            <a:ext cx="2759242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81400" y="4572000"/>
            <a:ext cx="2362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Photo Credit CDC/ Cynthia Goldsmith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83880" cy="883920"/>
          </a:xfrm>
        </p:spPr>
        <p:txBody>
          <a:bodyPr/>
          <a:lstStyle/>
          <a:p>
            <a:pPr algn="ctr"/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Single-celled </a:t>
            </a:r>
            <a:r>
              <a:rPr lang="en-US" dirty="0" smtClean="0"/>
              <a:t>organisms. </a:t>
            </a:r>
          </a:p>
          <a:p>
            <a:endParaRPr lang="en-US" dirty="0" smtClean="0"/>
          </a:p>
          <a:p>
            <a:r>
              <a:rPr lang="en-US" dirty="0" smtClean="0"/>
              <a:t>Most are harmless but those that cause illness are </a:t>
            </a:r>
            <a:r>
              <a:rPr lang="en-US" dirty="0" smtClean="0"/>
              <a:t>pathogenic.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Thrive in warm, damp places. Can double in number every 10 – 30 minutes.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6800"/>
            <a:ext cx="8183880" cy="670560"/>
          </a:xfrm>
        </p:spPr>
        <p:txBody>
          <a:bodyPr/>
          <a:lstStyle/>
          <a:p>
            <a:pPr algn="ctr"/>
            <a:r>
              <a:rPr lang="en-US" dirty="0" smtClean="0"/>
              <a:t>Bacteria</a:t>
            </a:r>
            <a:endParaRPr lang="en-US" dirty="0"/>
          </a:p>
        </p:txBody>
      </p:sp>
      <p:pic>
        <p:nvPicPr>
          <p:cNvPr id="1026" name="Picture 2" descr="File:Bacillus subtilis R017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14004" t="5797" b="34783"/>
          <a:stretch>
            <a:fillRect/>
          </a:stretch>
        </p:blipFill>
        <p:spPr bwMode="auto">
          <a:xfrm>
            <a:off x="685800" y="2743200"/>
            <a:ext cx="2295525" cy="1915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609600"/>
            <a:ext cx="8183880" cy="4187952"/>
          </a:xfrm>
        </p:spPr>
        <p:txBody>
          <a:bodyPr/>
          <a:lstStyle/>
          <a:p>
            <a:r>
              <a:rPr lang="en-US" dirty="0" smtClean="0"/>
              <a:t>Bacteria are classified by 3 main shapes: </a:t>
            </a:r>
          </a:p>
          <a:p>
            <a:pPr lvl="1"/>
            <a:r>
              <a:rPr lang="en-US" dirty="0" smtClean="0"/>
              <a:t>Bacillus – rod shape</a:t>
            </a:r>
          </a:p>
          <a:p>
            <a:pPr lvl="1"/>
            <a:r>
              <a:rPr lang="en-US" dirty="0" smtClean="0"/>
              <a:t>Cocci – spherical shape</a:t>
            </a:r>
          </a:p>
          <a:p>
            <a:pPr lvl="1"/>
            <a:r>
              <a:rPr lang="en-US" dirty="0" smtClean="0"/>
              <a:t>Spirilla – spiral shape</a:t>
            </a:r>
            <a:endParaRPr lang="en-US" dirty="0"/>
          </a:p>
        </p:txBody>
      </p:sp>
      <p:pic>
        <p:nvPicPr>
          <p:cNvPr id="8" name="Picture 7" descr="cocci cdc.jpg"/>
          <p:cNvPicPr>
            <a:picLocks noChangeAspect="1"/>
          </p:cNvPicPr>
          <p:nvPr/>
        </p:nvPicPr>
        <p:blipFill>
          <a:blip r:embed="rId4"/>
          <a:srcRect l="44429" t="53545" r="31893" b="12773"/>
          <a:stretch>
            <a:fillRect/>
          </a:stretch>
        </p:blipFill>
        <p:spPr>
          <a:xfrm>
            <a:off x="3581400" y="2819400"/>
            <a:ext cx="1684421" cy="1882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File:ARS Campylobacter jejuni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 l="11111" t="25000" r="13889" b="25000"/>
          <a:stretch>
            <a:fillRect/>
          </a:stretch>
        </p:blipFill>
        <p:spPr bwMode="auto">
          <a:xfrm>
            <a:off x="5943600" y="2819400"/>
            <a:ext cx="2143125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24400"/>
            <a:ext cx="8183880" cy="807720"/>
          </a:xfrm>
        </p:spPr>
        <p:txBody>
          <a:bodyPr/>
          <a:lstStyle/>
          <a:p>
            <a:pPr algn="ctr"/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3956304"/>
          </a:xfrm>
        </p:spPr>
        <p:txBody>
          <a:bodyPr/>
          <a:lstStyle/>
          <a:p>
            <a:r>
              <a:rPr lang="en-US" dirty="0" smtClean="0"/>
              <a:t>One example of a type of bacteria that commonly causes illness is </a:t>
            </a:r>
            <a:r>
              <a:rPr lang="en-US" i="1" dirty="0" smtClean="0"/>
              <a:t>Salmonella</a:t>
            </a:r>
          </a:p>
          <a:p>
            <a:pPr lvl="1"/>
            <a:r>
              <a:rPr lang="en-US" u="sng" dirty="0" smtClean="0"/>
              <a:t>Sources</a:t>
            </a:r>
            <a:r>
              <a:rPr lang="en-US" dirty="0" smtClean="0"/>
              <a:t> include contaminated meat, milk, juice, cheese, and veggies. Reptiles, amphibians, and birds can also carry the bacteria. </a:t>
            </a:r>
          </a:p>
          <a:p>
            <a:pPr lvl="1"/>
            <a:r>
              <a:rPr lang="en-US" u="sng" dirty="0" smtClean="0"/>
              <a:t>Symptoms</a:t>
            </a:r>
            <a:r>
              <a:rPr lang="en-US" dirty="0" smtClean="0"/>
              <a:t> – diarrhea, fever, stomach cramps, vomiting for 4-7 days. </a:t>
            </a:r>
          </a:p>
          <a:p>
            <a:pPr lvl="1"/>
            <a:endParaRPr lang="en-US" dirty="0" smtClean="0"/>
          </a:p>
        </p:txBody>
      </p:sp>
      <p:pic>
        <p:nvPicPr>
          <p:cNvPr id="4" name="Picture 3" descr="salmonella.jpg"/>
          <p:cNvPicPr>
            <a:picLocks noChangeAspect="1"/>
          </p:cNvPicPr>
          <p:nvPr/>
        </p:nvPicPr>
        <p:blipFill>
          <a:blip r:embed="rId2"/>
          <a:srcRect r="62698" b="51525"/>
          <a:stretch>
            <a:fillRect/>
          </a:stretch>
        </p:blipFill>
        <p:spPr>
          <a:xfrm>
            <a:off x="6553200" y="3962400"/>
            <a:ext cx="1675334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83880" cy="655320"/>
          </a:xfrm>
        </p:spPr>
        <p:txBody>
          <a:bodyPr/>
          <a:lstStyle/>
          <a:p>
            <a:pPr algn="ctr"/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685800"/>
            <a:ext cx="8183880" cy="4032504"/>
          </a:xfrm>
        </p:spPr>
        <p:txBody>
          <a:bodyPr/>
          <a:lstStyle/>
          <a:p>
            <a:pPr lvl="0"/>
            <a:r>
              <a:rPr lang="en-US" b="1" dirty="0" smtClean="0"/>
              <a:t>Viruses</a:t>
            </a:r>
            <a:r>
              <a:rPr lang="en-US" dirty="0" smtClean="0"/>
              <a:t> - smallest forms of life. Cannot reproduce outside living host cell. </a:t>
            </a:r>
          </a:p>
          <a:p>
            <a:pPr lvl="1"/>
            <a:r>
              <a:rPr lang="en-US" dirty="0" smtClean="0"/>
              <a:t>Hepatitis A is an example of a virus that causes liver disease. </a:t>
            </a:r>
          </a:p>
          <a:p>
            <a:pPr lvl="1"/>
            <a:r>
              <a:rPr lang="en-US" u="sng" dirty="0" smtClean="0"/>
              <a:t>Sources</a:t>
            </a:r>
            <a:r>
              <a:rPr lang="en-US" dirty="0" smtClean="0"/>
              <a:t> – raw or undercooked shellfish, raw produce, contaminated water, fecal material from infected person</a:t>
            </a:r>
          </a:p>
          <a:p>
            <a:pPr lvl="1"/>
            <a:r>
              <a:rPr lang="en-US" u="sng" dirty="0" smtClean="0"/>
              <a:t>Symptoms</a:t>
            </a:r>
            <a:r>
              <a:rPr lang="en-US" dirty="0" smtClean="0"/>
              <a:t> – diarrhea, dark urine, jaundice, fever, nausea, loss of appetite.  </a:t>
            </a:r>
          </a:p>
          <a:p>
            <a:endParaRPr lang="en-US" dirty="0"/>
          </a:p>
        </p:txBody>
      </p:sp>
      <p:pic>
        <p:nvPicPr>
          <p:cNvPr id="4" name="Picture 3" descr="viru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495800"/>
            <a:ext cx="1172871" cy="1430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724400"/>
            <a:ext cx="8183880" cy="914400"/>
          </a:xfrm>
        </p:spPr>
        <p:txBody>
          <a:bodyPr/>
          <a:lstStyle/>
          <a:p>
            <a:pPr algn="ctr"/>
            <a:r>
              <a:rPr lang="en-US" dirty="0" smtClean="0"/>
              <a:t>Parasites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Parasites - </a:t>
            </a:r>
            <a:r>
              <a:rPr lang="en-US" dirty="0" smtClean="0"/>
              <a:t>tiny organisms that require a host to live. Example of a parasite that affects many people in the U.S. is </a:t>
            </a:r>
            <a:r>
              <a:rPr lang="en-US" i="1" dirty="0" smtClean="0"/>
              <a:t>Toxoplasma gondii. </a:t>
            </a:r>
          </a:p>
          <a:p>
            <a:pPr lvl="1"/>
            <a:r>
              <a:rPr lang="en-US" u="sng" dirty="0" smtClean="0"/>
              <a:t>Sources</a:t>
            </a:r>
            <a:r>
              <a:rPr lang="en-US" dirty="0" smtClean="0"/>
              <a:t> – contaminated raw meat, cutting boards, feces from infected cats, contaminated water</a:t>
            </a:r>
          </a:p>
          <a:p>
            <a:pPr lvl="1"/>
            <a:r>
              <a:rPr lang="en-US" u="sng" dirty="0" smtClean="0"/>
              <a:t>Symptoms</a:t>
            </a:r>
            <a:r>
              <a:rPr lang="en-US" dirty="0" smtClean="0"/>
              <a:t> – enlarged lymph nodes, headache, muscle pain, fever, sore throat, eye disease</a:t>
            </a:r>
            <a:endParaRPr lang="en-US" u="sng" dirty="0"/>
          </a:p>
        </p:txBody>
      </p:sp>
      <p:pic>
        <p:nvPicPr>
          <p:cNvPr id="4" name="Picture 3" descr="toxoplasma_gond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343400"/>
            <a:ext cx="2009775" cy="1688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PREVENTION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2672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smtClean="0"/>
              <a:t>Prevent foodborne illness from viruses, bacteria, and parasites by: </a:t>
            </a:r>
          </a:p>
          <a:p>
            <a:pPr algn="ctr"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Clean: </a:t>
            </a:r>
            <a:r>
              <a:rPr lang="en-US" dirty="0" smtClean="0"/>
              <a:t>Before eating or preparing food, wash hands for at least 20 seconds, utensils, cookware, and surfaces with soap and water. Rinse fruits and vegetables with water.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Separate: </a:t>
            </a:r>
            <a:r>
              <a:rPr lang="en-US" dirty="0" smtClean="0"/>
              <a:t>Use separate cutting boards and plates for raw produce, meat, poultry, seafood, and eggs.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Cook: </a:t>
            </a:r>
            <a:r>
              <a:rPr lang="en-US" dirty="0" smtClean="0"/>
              <a:t>Cook food to at least </a:t>
            </a:r>
            <a:r>
              <a:rPr lang="en-US" dirty="0" smtClean="0"/>
              <a:t>140˚F</a:t>
            </a:r>
            <a:r>
              <a:rPr lang="en-US" dirty="0" smtClean="0"/>
              <a:t>. The danger zone at which bacteria multiply rapidly is from </a:t>
            </a:r>
            <a:r>
              <a:rPr lang="en-US" dirty="0" smtClean="0"/>
              <a:t>40˚</a:t>
            </a:r>
            <a:r>
              <a:rPr lang="en-US" dirty="0" smtClean="0"/>
              <a:t>F to 140˚F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Chill: </a:t>
            </a:r>
            <a:r>
              <a:rPr lang="en-US" dirty="0" smtClean="0"/>
              <a:t>Refrigerate perishable foods within two hours or less. Set refrigerator between </a:t>
            </a:r>
            <a:r>
              <a:rPr lang="en-US" dirty="0" smtClean="0"/>
              <a:t>40˚</a:t>
            </a:r>
            <a:r>
              <a:rPr lang="en-US" dirty="0" smtClean="0"/>
              <a:t>F and </a:t>
            </a:r>
            <a:r>
              <a:rPr lang="en-US" dirty="0" smtClean="0"/>
              <a:t>32˚</a:t>
            </a:r>
            <a:r>
              <a:rPr lang="en-US" dirty="0" smtClean="0"/>
              <a:t>F, and freezer </a:t>
            </a:r>
            <a:r>
              <a:rPr lang="en-US" dirty="0" smtClean="0"/>
              <a:t>0˚</a:t>
            </a:r>
            <a:r>
              <a:rPr lang="en-US" dirty="0" smtClean="0"/>
              <a:t>F or below. Thaw or marinate foods in the refrigerator or microwave. Throw food out that is past its expiration date!</a:t>
            </a:r>
            <a:endParaRPr lang="en-US" dirty="0"/>
          </a:p>
        </p:txBody>
      </p:sp>
      <p:pic>
        <p:nvPicPr>
          <p:cNvPr id="4" name="Picture 3" descr="keep_food_safe-che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85800"/>
            <a:ext cx="97155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219</TotalTime>
  <Words>473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FOOD SAFETY SLEUTHS</vt:lpstr>
      <vt:lpstr>What is a foodborne illness?</vt:lpstr>
      <vt:lpstr>What causes foodborne illness?</vt:lpstr>
      <vt:lpstr>Bacteria</vt:lpstr>
      <vt:lpstr>Bacteria</vt:lpstr>
      <vt:lpstr>Bacteria</vt:lpstr>
      <vt:lpstr>Viruses</vt:lpstr>
      <vt:lpstr>Parasites</vt:lpstr>
      <vt:lpstr>PREVENTION</vt:lpstr>
      <vt:lpstr>Now you know what it takes to be a food safety superstar</vt:lpstr>
    </vt:vector>
  </TitlesOfParts>
  <Company>CFBF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SAFETY SLEUTHS</dc:title>
  <dc:creator>semerson</dc:creator>
  <cp:lastModifiedBy>rthompson</cp:lastModifiedBy>
  <cp:revision>27</cp:revision>
  <dcterms:created xsi:type="dcterms:W3CDTF">2013-12-05T18:58:53Z</dcterms:created>
  <dcterms:modified xsi:type="dcterms:W3CDTF">2014-01-27T18:51:19Z</dcterms:modified>
</cp:coreProperties>
</file>